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4"/>
  </p:notesMasterIdLst>
  <p:sldIdLst>
    <p:sldId id="346" r:id="rId2"/>
    <p:sldId id="263" r:id="rId3"/>
    <p:sldId id="264" r:id="rId4"/>
    <p:sldId id="267" r:id="rId5"/>
    <p:sldId id="273" r:id="rId6"/>
    <p:sldId id="309" r:id="rId7"/>
    <p:sldId id="272" r:id="rId8"/>
    <p:sldId id="2451" r:id="rId9"/>
    <p:sldId id="2463" r:id="rId10"/>
    <p:sldId id="291" r:id="rId11"/>
    <p:sldId id="2464" r:id="rId12"/>
    <p:sldId id="385" r:id="rId13"/>
    <p:sldId id="2466" r:id="rId14"/>
    <p:sldId id="393" r:id="rId15"/>
    <p:sldId id="2476" r:id="rId16"/>
    <p:sldId id="2475" r:id="rId17"/>
    <p:sldId id="2457" r:id="rId18"/>
    <p:sldId id="394" r:id="rId19"/>
    <p:sldId id="2467" r:id="rId20"/>
    <p:sldId id="384" r:id="rId21"/>
    <p:sldId id="2444" r:id="rId22"/>
    <p:sldId id="2448" r:id="rId23"/>
    <p:sldId id="2445" r:id="rId24"/>
    <p:sldId id="399" r:id="rId25"/>
    <p:sldId id="2478" r:id="rId26"/>
    <p:sldId id="400" r:id="rId27"/>
    <p:sldId id="2460" r:id="rId28"/>
    <p:sldId id="2483" r:id="rId29"/>
    <p:sldId id="2482" r:id="rId30"/>
    <p:sldId id="2487" r:id="rId31"/>
    <p:sldId id="2480" r:id="rId32"/>
    <p:sldId id="2462" r:id="rId33"/>
    <p:sldId id="2489" r:id="rId34"/>
    <p:sldId id="2490" r:id="rId35"/>
    <p:sldId id="2491" r:id="rId36"/>
    <p:sldId id="311" r:id="rId37"/>
    <p:sldId id="435" r:id="rId38"/>
    <p:sldId id="415" r:id="rId39"/>
    <p:sldId id="407" r:id="rId40"/>
    <p:sldId id="2510" r:id="rId41"/>
    <p:sldId id="2509" r:id="rId42"/>
    <p:sldId id="2517" r:id="rId43"/>
    <p:sldId id="2511" r:id="rId44"/>
    <p:sldId id="2512" r:id="rId45"/>
    <p:sldId id="2518" r:id="rId46"/>
    <p:sldId id="2519" r:id="rId47"/>
    <p:sldId id="2513" r:id="rId48"/>
    <p:sldId id="2514" r:id="rId49"/>
    <p:sldId id="2497" r:id="rId50"/>
    <p:sldId id="586" r:id="rId51"/>
    <p:sldId id="352" r:id="rId52"/>
    <p:sldId id="350" r:id="rId53"/>
    <p:sldId id="348" r:id="rId54"/>
    <p:sldId id="349" r:id="rId55"/>
    <p:sldId id="353" r:id="rId56"/>
    <p:sldId id="575" r:id="rId57"/>
    <p:sldId id="356" r:id="rId58"/>
    <p:sldId id="572" r:id="rId59"/>
    <p:sldId id="574" r:id="rId60"/>
    <p:sldId id="2508" r:id="rId61"/>
    <p:sldId id="447" r:id="rId62"/>
    <p:sldId id="448" r:id="rId63"/>
    <p:sldId id="449" r:id="rId64"/>
    <p:sldId id="450" r:id="rId65"/>
    <p:sldId id="579" r:id="rId66"/>
    <p:sldId id="587" r:id="rId67"/>
    <p:sldId id="588" r:id="rId68"/>
    <p:sldId id="589" r:id="rId69"/>
    <p:sldId id="606" r:id="rId70"/>
    <p:sldId id="590" r:id="rId71"/>
    <p:sldId id="591" r:id="rId72"/>
    <p:sldId id="593" r:id="rId73"/>
    <p:sldId id="594" r:id="rId74"/>
    <p:sldId id="613" r:id="rId75"/>
    <p:sldId id="595" r:id="rId76"/>
    <p:sldId id="597" r:id="rId77"/>
    <p:sldId id="598" r:id="rId78"/>
    <p:sldId id="599" r:id="rId79"/>
    <p:sldId id="600" r:id="rId80"/>
    <p:sldId id="601" r:id="rId81"/>
    <p:sldId id="611" r:id="rId82"/>
    <p:sldId id="612" r:id="rId83"/>
    <p:sldId id="616" r:id="rId84"/>
    <p:sldId id="2498" r:id="rId85"/>
    <p:sldId id="607" r:id="rId86"/>
    <p:sldId id="608" r:id="rId87"/>
    <p:sldId id="609" r:id="rId88"/>
    <p:sldId id="603" r:id="rId89"/>
    <p:sldId id="2520" r:id="rId90"/>
    <p:sldId id="2521" r:id="rId91"/>
    <p:sldId id="604" r:id="rId92"/>
    <p:sldId id="610" r:id="rId93"/>
    <p:sldId id="580" r:id="rId94"/>
    <p:sldId id="581" r:id="rId95"/>
    <p:sldId id="2499" r:id="rId96"/>
    <p:sldId id="2500" r:id="rId97"/>
    <p:sldId id="582" r:id="rId98"/>
    <p:sldId id="2523" r:id="rId99"/>
    <p:sldId id="2528" r:id="rId100"/>
    <p:sldId id="2533" r:id="rId101"/>
    <p:sldId id="2529" r:id="rId102"/>
    <p:sldId id="2534" r:id="rId103"/>
    <p:sldId id="2535" r:id="rId104"/>
    <p:sldId id="2536" r:id="rId105"/>
    <p:sldId id="2537" r:id="rId106"/>
    <p:sldId id="2538" r:id="rId107"/>
    <p:sldId id="2501" r:id="rId108"/>
    <p:sldId id="2503" r:id="rId109"/>
    <p:sldId id="2504" r:id="rId110"/>
    <p:sldId id="2539" r:id="rId111"/>
    <p:sldId id="583" r:id="rId112"/>
    <p:sldId id="615" r:id="rId113"/>
    <p:sldId id="617" r:id="rId114"/>
    <p:sldId id="459" r:id="rId115"/>
    <p:sldId id="466" r:id="rId116"/>
    <p:sldId id="2540" r:id="rId117"/>
    <p:sldId id="467" r:id="rId118"/>
    <p:sldId id="482" r:id="rId119"/>
    <p:sldId id="484" r:id="rId120"/>
    <p:sldId id="485" r:id="rId121"/>
    <p:sldId id="494" r:id="rId122"/>
    <p:sldId id="495" r:id="rId123"/>
    <p:sldId id="486" r:id="rId124"/>
    <p:sldId id="2541" r:id="rId125"/>
    <p:sldId id="496" r:id="rId126"/>
    <p:sldId id="498" r:id="rId127"/>
    <p:sldId id="488" r:id="rId128"/>
    <p:sldId id="499" r:id="rId129"/>
    <p:sldId id="500" r:id="rId130"/>
    <p:sldId id="2542" r:id="rId131"/>
    <p:sldId id="501" r:id="rId132"/>
    <p:sldId id="503" r:id="rId133"/>
    <p:sldId id="2544" r:id="rId134"/>
    <p:sldId id="2545" r:id="rId135"/>
    <p:sldId id="2543" r:id="rId136"/>
    <p:sldId id="502" r:id="rId137"/>
    <p:sldId id="504" r:id="rId138"/>
    <p:sldId id="505" r:id="rId139"/>
    <p:sldId id="506" r:id="rId140"/>
    <p:sldId id="562" r:id="rId141"/>
    <p:sldId id="507" r:id="rId142"/>
    <p:sldId id="508" r:id="rId143"/>
    <p:sldId id="509" r:id="rId144"/>
    <p:sldId id="510" r:id="rId145"/>
    <p:sldId id="511" r:id="rId146"/>
    <p:sldId id="512" r:id="rId147"/>
    <p:sldId id="514" r:id="rId148"/>
    <p:sldId id="515" r:id="rId149"/>
    <p:sldId id="329" r:id="rId150"/>
    <p:sldId id="331" r:id="rId151"/>
    <p:sldId id="332" r:id="rId152"/>
    <p:sldId id="516" r:id="rId153"/>
    <p:sldId id="518" r:id="rId154"/>
    <p:sldId id="517" r:id="rId155"/>
    <p:sldId id="519" r:id="rId156"/>
    <p:sldId id="520" r:id="rId157"/>
    <p:sldId id="521" r:id="rId158"/>
    <p:sldId id="561" r:id="rId159"/>
    <p:sldId id="523" r:id="rId160"/>
    <p:sldId id="524" r:id="rId161"/>
    <p:sldId id="522" r:id="rId162"/>
    <p:sldId id="525" r:id="rId163"/>
    <p:sldId id="526" r:id="rId164"/>
    <p:sldId id="527" r:id="rId165"/>
    <p:sldId id="528" r:id="rId166"/>
    <p:sldId id="563" r:id="rId167"/>
    <p:sldId id="531" r:id="rId168"/>
    <p:sldId id="532" r:id="rId169"/>
    <p:sldId id="529" r:id="rId170"/>
    <p:sldId id="530" r:id="rId171"/>
    <p:sldId id="533" r:id="rId172"/>
    <p:sldId id="534" r:id="rId173"/>
    <p:sldId id="565" r:id="rId174"/>
    <p:sldId id="535" r:id="rId175"/>
    <p:sldId id="536" r:id="rId176"/>
    <p:sldId id="537" r:id="rId177"/>
    <p:sldId id="538" r:id="rId178"/>
    <p:sldId id="539" r:id="rId179"/>
    <p:sldId id="566" r:id="rId180"/>
    <p:sldId id="540" r:id="rId181"/>
    <p:sldId id="542" r:id="rId182"/>
    <p:sldId id="541" r:id="rId183"/>
    <p:sldId id="543" r:id="rId184"/>
    <p:sldId id="568" r:id="rId185"/>
    <p:sldId id="569" r:id="rId186"/>
    <p:sldId id="544" r:id="rId187"/>
    <p:sldId id="546" r:id="rId188"/>
    <p:sldId id="545" r:id="rId189"/>
    <p:sldId id="547" r:id="rId190"/>
    <p:sldId id="570" r:id="rId191"/>
    <p:sldId id="548" r:id="rId192"/>
    <p:sldId id="549" r:id="rId193"/>
    <p:sldId id="551" r:id="rId194"/>
    <p:sldId id="550" r:id="rId195"/>
    <p:sldId id="552" r:id="rId196"/>
    <p:sldId id="553" r:id="rId197"/>
    <p:sldId id="554" r:id="rId198"/>
    <p:sldId id="555" r:id="rId199"/>
    <p:sldId id="556" r:id="rId200"/>
    <p:sldId id="558" r:id="rId201"/>
    <p:sldId id="557" r:id="rId202"/>
    <p:sldId id="345" r:id="rId203"/>
  </p:sldIdLst>
  <p:sldSz cx="12192000" cy="6858000"/>
  <p:notesSz cx="6858000" cy="9144000"/>
  <p:embeddedFontLst>
    <p:embeddedFont>
      <p:font typeface="Calibri" panose="020F0502020204030204" pitchFamily="34" charset="0"/>
      <p:regular r:id="rId205"/>
      <p:bold r:id="rId206"/>
      <p:italic r:id="rId207"/>
      <p:boldItalic r:id="rId208"/>
    </p:embeddedFont>
    <p:embeddedFont>
      <p:font typeface="Consolas" panose="020B0609020204030204" pitchFamily="49" charset="0"/>
      <p:regular r:id="rId209"/>
      <p:bold r:id="rId210"/>
      <p:italic r:id="rId211"/>
      <p:boldItalic r:id="rId212"/>
    </p:embeddedFont>
    <p:embeddedFont>
      <p:font typeface="Lora" pitchFamily="2" charset="0"/>
      <p:regular r:id="rId213"/>
      <p:bold r:id="rId214"/>
      <p:italic r:id="rId215"/>
      <p:boldItalic r:id="rId216"/>
    </p:embeddedFont>
    <p:embeddedFont>
      <p:font typeface="Mosk Bold 700" panose="02000506000000020004" pitchFamily="2" charset="0"/>
      <p:bold r:id="rId217"/>
    </p:embeddedFont>
    <p:embeddedFont>
      <p:font typeface="ROKAF SLAB SERIF MEDIUM" panose="020B0600000101010101" pitchFamily="50" charset="-127"/>
      <p:regular r:id="rId218"/>
    </p:embeddedFont>
    <p:embeddedFont>
      <p:font typeface="강한공군체 Bold" panose="020B0800000101010101" pitchFamily="50" charset="-127"/>
      <p:bold r:id="rId219"/>
    </p:embeddedFont>
    <p:embeddedFont>
      <p:font typeface="강한공군체 Medium" panose="020B0600000101010101" pitchFamily="50" charset="-127"/>
      <p:regular r:id="rId220"/>
    </p:embeddedFont>
    <p:embeddedFont>
      <p:font typeface="맑은 고딕" panose="020B0503020000020004" pitchFamily="50" charset="-127"/>
      <p:regular r:id="rId221"/>
      <p:bold r:id="rId222"/>
    </p:embeddedFont>
    <p:embeddedFont>
      <p:font typeface="한컴 말랑말랑 Regular" panose="020F0303000000000000" pitchFamily="50" charset="-127"/>
      <p:regular r:id="rId2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4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1.fntdata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1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2.fntdata"/><Relationship Id="rId227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1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3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14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4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15.fntdata"/><Relationship Id="rId3" Type="http://schemas.openxmlformats.org/officeDocument/2006/relationships/slide" Target="slides/slide2.xml"/><Relationship Id="rId214" Type="http://schemas.openxmlformats.org/officeDocument/2006/relationships/font" Target="fonts/font10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5.fntdata"/><Relationship Id="rId190" Type="http://schemas.openxmlformats.org/officeDocument/2006/relationships/slide" Target="slides/slide189.xml"/><Relationship Id="rId204" Type="http://schemas.openxmlformats.org/officeDocument/2006/relationships/notesMaster" Target="notesMasters/notesMaster1.xml"/><Relationship Id="rId220" Type="http://schemas.openxmlformats.org/officeDocument/2006/relationships/font" Target="fonts/font16.fntdata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6.fntdata"/><Relationship Id="rId215" Type="http://schemas.openxmlformats.org/officeDocument/2006/relationships/font" Target="fonts/font1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17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18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8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19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01/27/2023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994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036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15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716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1047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6079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930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3450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mac!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7639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6FA2A-40D1-1B66-0A4A-2F93A453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1" y="302754"/>
            <a:ext cx="1078380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4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483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74693-4A18-D5FC-5D4C-63507686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979213"/>
            <a:ext cx="11145805" cy="393437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FAA63E-4C90-00B2-1736-6249AE2411FE}"/>
              </a:ext>
            </a:extLst>
          </p:cNvPr>
          <p:cNvSpPr/>
          <p:nvPr/>
        </p:nvSpPr>
        <p:spPr>
          <a:xfrm rot="12019861">
            <a:off x="2021339" y="303983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06C55EA-0678-57B3-5A96-9BB2B560E948}"/>
              </a:ext>
            </a:extLst>
          </p:cNvPr>
          <p:cNvSpPr/>
          <p:nvPr/>
        </p:nvSpPr>
        <p:spPr>
          <a:xfrm rot="12019861">
            <a:off x="10200138" y="18547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1897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B71326-3438-2B6E-7E26-FA5EDB80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8" y="534835"/>
            <a:ext cx="4610743" cy="218152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CEB5291-F585-4244-A380-32C4B544E440}"/>
              </a:ext>
            </a:extLst>
          </p:cNvPr>
          <p:cNvSpPr/>
          <p:nvPr/>
        </p:nvSpPr>
        <p:spPr>
          <a:xfrm rot="12019861">
            <a:off x="3380238" y="18928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760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D78D0D-810F-88AD-1D74-EE7F31DD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3" y="391717"/>
            <a:ext cx="7725853" cy="566816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46DEEE9-B8FF-CC93-B95D-E224CCF2F36E}"/>
              </a:ext>
            </a:extLst>
          </p:cNvPr>
          <p:cNvSpPr/>
          <p:nvPr/>
        </p:nvSpPr>
        <p:spPr>
          <a:xfrm rot="12019861">
            <a:off x="4701036" y="1918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6DDE2B-8030-D56F-CD18-E1BE28025D91}"/>
              </a:ext>
            </a:extLst>
          </p:cNvPr>
          <p:cNvSpPr/>
          <p:nvPr/>
        </p:nvSpPr>
        <p:spPr>
          <a:xfrm rot="12019861">
            <a:off x="1754638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F52CC9E-B647-5831-D8D2-FACD48EDF2AB}"/>
              </a:ext>
            </a:extLst>
          </p:cNvPr>
          <p:cNvSpPr/>
          <p:nvPr/>
        </p:nvSpPr>
        <p:spPr>
          <a:xfrm rot="12019861">
            <a:off x="1970538" y="38359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165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6FA2A-40D1-1B66-0A4A-2F93A453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11" y="302754"/>
            <a:ext cx="10783805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887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6124045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64835"/>
            <a:ext cx="7190683" cy="25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014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6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중첩</a:t>
            </a:r>
          </a:p>
        </p:txBody>
      </p:sp>
    </p:spTree>
    <p:extLst>
      <p:ext uri="{BB962C8B-B14F-4D97-AF65-F5344CB8AC3E}">
        <p14:creationId xmlns:p14="http://schemas.microsoft.com/office/powerpoint/2010/main" val="4846151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귀찮을 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345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푸쉬</a:t>
            </a:r>
            <a:r>
              <a:rPr lang="ko-KR" altLang="en-US" dirty="0" err="1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49D29A-2B80-8CC4-8954-356C54C1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44" y="4391049"/>
            <a:ext cx="5934903" cy="222916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4D942F8-A698-35A8-40FF-BA4A0BB2A2BC}"/>
              </a:ext>
            </a:extLst>
          </p:cNvPr>
          <p:cNvSpPr/>
          <p:nvPr/>
        </p:nvSpPr>
        <p:spPr>
          <a:xfrm rot="12019861">
            <a:off x="6220724" y="582117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45C399-AF01-FA70-9135-5EED77DF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44" y="1229809"/>
            <a:ext cx="5649113" cy="305795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5F7D775-5BB1-32C8-985E-0CF7E6DE945C}"/>
              </a:ext>
            </a:extLst>
          </p:cNvPr>
          <p:cNvSpPr/>
          <p:nvPr/>
        </p:nvSpPr>
        <p:spPr>
          <a:xfrm rot="12019861">
            <a:off x="3821513" y="212304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069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D04002A-5EDF-4FB6-33A3-25415DE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블랙 박스와 </a:t>
            </a:r>
            <a:r>
              <a:rPr lang="ko-KR" altLang="en-US" dirty="0"/>
              <a:t>비슷합니다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292" name="Picture 4" descr="차량용 블랙박스'가 비행기에서 유래했다고? &lt; IP백과사전 &lt; 100 Billion &lt; 기사본문 - WIPNEWS">
            <a:extLst>
              <a:ext uri="{FF2B5EF4-FFF2-40B4-BE49-F238E27FC236}">
                <a16:creationId xmlns:a16="http://schemas.microsoft.com/office/drawing/2014/main" id="{E81EC155-EBDB-0777-1274-75DD3878F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3" r="12222"/>
          <a:stretch/>
        </p:blipFill>
        <p:spPr bwMode="auto">
          <a:xfrm>
            <a:off x="647699" y="1611313"/>
            <a:ext cx="3547681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5E916F0-72F6-F919-3436-DD001B2D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00" y="1341091"/>
            <a:ext cx="7212490" cy="5333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프로젝트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폴더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한대의 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차가 사고가 났을 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B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박스를 확인하면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또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급하다고 해서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 데이터를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차에 덮어 씌워도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65991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깃 </a:t>
            </a:r>
            <a:r>
              <a:rPr lang="ko-KR" altLang="en-US" dirty="0" err="1"/>
              <a:t>푸쉬</a:t>
            </a:r>
            <a:r>
              <a:rPr lang="ko-KR" altLang="en-US" dirty="0"/>
              <a:t>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실습을 위한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의 폴더에 </a:t>
            </a:r>
            <a:r>
              <a:rPr lang="en-US" altLang="ko-KR" dirty="0"/>
              <a:t>main.html </a:t>
            </a:r>
            <a:r>
              <a:rPr lang="ko-KR" altLang="en-US" dirty="0"/>
              <a:t>파일 생성 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해당 내역을 생성한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에 </a:t>
            </a:r>
            <a:r>
              <a:rPr lang="ko-KR" altLang="en-US" dirty="0" err="1"/>
              <a:t>푸쉬하기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9844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924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모는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 심어 졌습니다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324994-E840-BA74-A32A-876E7D63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9" y="538368"/>
            <a:ext cx="2038635" cy="528711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1806236" y="174183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0C205-A807-F4DF-63F8-B4665C37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06" y="538368"/>
            <a:ext cx="7335274" cy="273405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9906766" y="2500208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B7E4070-78C7-134D-2A66-C847752B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95350"/>
            <a:ext cx="9144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1970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82499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3" y="865094"/>
            <a:ext cx="3634574" cy="51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108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아파트 '올수리' 안해도 새집처럼 바꿀 수 있다 - 땅집고 &gt; 인테리어">
            <a:extLst>
              <a:ext uri="{FF2B5EF4-FFF2-40B4-BE49-F238E27FC236}">
                <a16:creationId xmlns:a16="http://schemas.microsoft.com/office/drawing/2014/main" id="{CF0A0967-B9C9-4CB3-3C47-10BA9DD8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38" y="472987"/>
            <a:ext cx="8845923" cy="59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2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2" y="683815"/>
            <a:ext cx="9857559" cy="54903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DD5045-695F-D625-0DA1-8FEE88B5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19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아파트 '올수리' 안해도 새집처럼 바꿀 수 있다 - 땅집고 &gt; 인테리어">
            <a:extLst>
              <a:ext uri="{FF2B5EF4-FFF2-40B4-BE49-F238E27FC236}">
                <a16:creationId xmlns:a16="http://schemas.microsoft.com/office/drawing/2014/main" id="{7988351A-C77C-AB8F-4295-BA464F68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52" y="676835"/>
            <a:ext cx="8256495" cy="550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4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카카오뱅크 프렌즈 체크카드 혜택 정리">
            <a:extLst>
              <a:ext uri="{FF2B5EF4-FFF2-40B4-BE49-F238E27FC236}">
                <a16:creationId xmlns:a16="http://schemas.microsoft.com/office/drawing/2014/main" id="{210FF937-E307-F14C-FD05-2651F237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5" y="1369717"/>
            <a:ext cx="4199166" cy="419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신용 카드 결제일 언제로 해야 할까?">
            <a:extLst>
              <a:ext uri="{FF2B5EF4-FFF2-40B4-BE49-F238E27FC236}">
                <a16:creationId xmlns:a16="http://schemas.microsoft.com/office/drawing/2014/main" id="{D00D16E9-0D9C-AC60-E892-077F59E09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437" y="1590214"/>
            <a:ext cx="4812449" cy="343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D31F7162-656D-DCE8-7FED-AFF45F5F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69" y="2258286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5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네이버의 수수했던 초창기 메인화면에서 부터 지금까지의 변천사">
            <a:extLst>
              <a:ext uri="{FF2B5EF4-FFF2-40B4-BE49-F238E27FC236}">
                <a16:creationId xmlns:a16="http://schemas.microsoft.com/office/drawing/2014/main" id="{CCF4A6D8-D642-C3EF-F134-12D2BD0F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0" y="1587685"/>
            <a:ext cx="3973044" cy="44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B12534-9700-EA17-7DEB-3B6FF69D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62" y="1726350"/>
            <a:ext cx="4809609" cy="3788644"/>
          </a:xfrm>
          <a:prstGeom prst="rect">
            <a:avLst/>
          </a:prstGeom>
        </p:spPr>
      </p:pic>
      <p:pic>
        <p:nvPicPr>
          <p:cNvPr id="6" name="Picture 8" descr="Vs Images – Browse 5,636,249 Stock Photos, Vectors, and Video | Adobe Stock">
            <a:extLst>
              <a:ext uri="{FF2B5EF4-FFF2-40B4-BE49-F238E27FC236}">
                <a16:creationId xmlns:a16="http://schemas.microsoft.com/office/drawing/2014/main" id="{64CC41AD-DFA1-E84F-4A0A-3041038D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68" y="2753037"/>
            <a:ext cx="2100262" cy="209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6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네이버에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없다면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3644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9A4F71-B7C3-1FA4-A26D-04381EF2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1" y="380357"/>
            <a:ext cx="9783540" cy="33627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F819CD-87B3-71FC-283A-18C80079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21" y="4056218"/>
            <a:ext cx="7573432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08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1C691-72FA-99B0-1577-992B06B9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9" y="406513"/>
            <a:ext cx="1914792" cy="1276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CA2FCB-5B4D-D66E-DF59-4CFA05298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02" y="406513"/>
            <a:ext cx="6097482" cy="604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306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>
                <a:solidFill>
                  <a:schemeClr val="accent2"/>
                </a:solidFill>
              </a:rPr>
              <a:t>HTML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ko-KR" altLang="en-US" dirty="0"/>
              <a:t>을 입히고자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HTML5 </a:t>
            </a:r>
            <a:r>
              <a:rPr lang="ko-KR" altLang="en-US" dirty="0"/>
              <a:t>이전</a:t>
            </a:r>
            <a:r>
              <a:rPr lang="en-US" altLang="ko-KR" dirty="0"/>
              <a:t> </a:t>
            </a:r>
            <a:r>
              <a:rPr lang="ko-KR" altLang="en-US" dirty="0"/>
              <a:t>버전에서는 </a:t>
            </a:r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자체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ko-KR" altLang="en-US" dirty="0">
                <a:solidFill>
                  <a:schemeClr val="accent2"/>
                </a:solidFill>
              </a:rPr>
              <a:t>을 컨트롤 </a:t>
            </a:r>
            <a:r>
              <a:rPr lang="ko-KR" altLang="en-US" dirty="0"/>
              <a:t>할 수 있는 태그 </a:t>
            </a:r>
            <a:r>
              <a:rPr lang="en-US" altLang="ko-KR" dirty="0">
                <a:solidFill>
                  <a:srgbClr val="00B050"/>
                </a:solidFill>
              </a:rPr>
              <a:t>&lt;font&gt;, &lt;center&gt;</a:t>
            </a:r>
            <a:r>
              <a:rPr lang="en-US" altLang="ko-KR" dirty="0"/>
              <a:t> </a:t>
            </a:r>
            <a:r>
              <a:rPr lang="ko-KR" altLang="en-US" dirty="0"/>
              <a:t>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HTML</a:t>
            </a:r>
            <a:r>
              <a:rPr lang="ko-KR" altLang="en-US" dirty="0"/>
              <a:t>은 결국 </a:t>
            </a:r>
            <a:r>
              <a:rPr lang="ko-KR" altLang="en-US" dirty="0">
                <a:solidFill>
                  <a:schemeClr val="accent2"/>
                </a:solidFill>
              </a:rPr>
              <a:t>텍스트를 전달</a:t>
            </a:r>
            <a:r>
              <a:rPr lang="ko-KR" altLang="en-US" dirty="0"/>
              <a:t>하는 문서</a:t>
            </a:r>
            <a:r>
              <a:rPr lang="en-US" altLang="ko-KR" dirty="0"/>
              <a:t> </a:t>
            </a:r>
            <a:r>
              <a:rPr lang="ko-KR" altLang="en-US" dirty="0"/>
              <a:t>이자 문서의 구조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본연의 기능이 아닌 디자인 적 요소가 추가되면서 많은 </a:t>
            </a:r>
            <a:r>
              <a:rPr lang="ko-KR" altLang="en-US" dirty="0">
                <a:solidFill>
                  <a:schemeClr val="accent2"/>
                </a:solidFill>
              </a:rPr>
              <a:t>혼란</a:t>
            </a:r>
            <a:r>
              <a:rPr lang="ko-KR" altLang="en-US" dirty="0"/>
              <a:t>을 야기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0208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 - 위키백과, 우리 모두의 백과사전">
            <a:extLst>
              <a:ext uri="{FF2B5EF4-FFF2-40B4-BE49-F238E27FC236}">
                <a16:creationId xmlns:a16="http://schemas.microsoft.com/office/drawing/2014/main" id="{A2C9D105-43BD-05FC-5B71-2F47C6A8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787" y="938011"/>
            <a:ext cx="3916426" cy="552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반짝일러스트, 반짝반짝일러스트, 반짝이일러스트, 반사일러스트, 반짝이는그림, 사진,이미지,일러스트,캘리그라피 - JIU작가">
            <a:extLst>
              <a:ext uri="{FF2B5EF4-FFF2-40B4-BE49-F238E27FC236}">
                <a16:creationId xmlns:a16="http://schemas.microsoft.com/office/drawing/2014/main" id="{3D876470-AB71-1E43-B15E-DBA27268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822" y="-192833"/>
            <a:ext cx="3007238" cy="40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45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6A1C6EA-A8D4-2144-A267-3C78C93D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rmAutofit/>
          </a:bodyPr>
          <a:lstStyle/>
          <a:p>
            <a:pPr algn="ctr"/>
            <a:r>
              <a:rPr lang="ko-KR" altLang="en-US" sz="12400" b="1" dirty="0"/>
              <a:t>百聞不如一見</a:t>
            </a:r>
          </a:p>
        </p:txBody>
      </p:sp>
    </p:spTree>
    <p:extLst>
      <p:ext uri="{BB962C8B-B14F-4D97-AF65-F5344CB8AC3E}">
        <p14:creationId xmlns:p14="http://schemas.microsoft.com/office/powerpoint/2010/main" val="6471737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D0DBF1-5486-C7F1-7A10-A2CCB2D624E9}"/>
              </a:ext>
            </a:extLst>
          </p:cNvPr>
          <p:cNvSpPr txBox="1"/>
          <p:nvPr/>
        </p:nvSpPr>
        <p:spPr>
          <a:xfrm>
            <a:off x="277197" y="194192"/>
            <a:ext cx="1163760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"color: blue; font-weight: bold; 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yellowgreen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77545-02C7-15EC-D813-89C6CD0F75CB}"/>
              </a:ext>
            </a:extLst>
          </p:cNvPr>
          <p:cNvSpPr txBox="1"/>
          <p:nvPr/>
        </p:nvSpPr>
        <p:spPr>
          <a:xfrm>
            <a:off x="277197" y="2085788"/>
            <a:ext cx="11637606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"color: aqua; 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blueviolet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width: 500px"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width: 500px; padding: 10px"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KDT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"background-color: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width: 500px; margin: 10px"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KDT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빈 요소</a:t>
            </a:r>
          </a:p>
        </p:txBody>
      </p:sp>
    </p:spTree>
    <p:extLst>
      <p:ext uri="{BB962C8B-B14F-4D97-AF65-F5344CB8AC3E}">
        <p14:creationId xmlns:p14="http://schemas.microsoft.com/office/powerpoint/2010/main" val="8646552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적용하는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인라인 스타일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내장 </a:t>
            </a:r>
            <a:r>
              <a:rPr lang="en-US" altLang="ko-KR" dirty="0"/>
              <a:t>Style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파일 링크</a:t>
            </a:r>
          </a:p>
        </p:txBody>
      </p:sp>
    </p:spTree>
    <p:extLst>
      <p:ext uri="{BB962C8B-B14F-4D97-AF65-F5344CB8AC3E}">
        <p14:creationId xmlns:p14="http://schemas.microsoft.com/office/powerpoint/2010/main" val="2924563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인라인</a:t>
            </a:r>
            <a:r>
              <a:rPr lang="en-US" altLang="ko-KR" dirty="0">
                <a:solidFill>
                  <a:schemeClr val="accent2"/>
                </a:solidFill>
              </a:rPr>
              <a:t>(inline)</a:t>
            </a:r>
            <a:r>
              <a:rPr lang="ko-KR" altLang="en-US" dirty="0"/>
              <a:t> 방식은 </a:t>
            </a:r>
            <a:r>
              <a:rPr lang="ko-KR" altLang="en-US" dirty="0">
                <a:solidFill>
                  <a:schemeClr val="accent2"/>
                </a:solidFill>
              </a:rPr>
              <a:t>불편</a:t>
            </a:r>
            <a:r>
              <a:rPr lang="ko-KR" altLang="en-US" dirty="0"/>
              <a:t>해요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24131"/>
            <a:ext cx="11260802" cy="229533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태그마다 전부 스타일을 적어줘야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아래에서 같은 스타일을 가진 태그를 사용하려고 해도 코드를 </a:t>
            </a:r>
            <a:r>
              <a:rPr lang="ko-KR" altLang="en-US" dirty="0" err="1"/>
              <a:t>복붙</a:t>
            </a:r>
            <a:r>
              <a:rPr lang="ko-KR" altLang="en-US" dirty="0"/>
              <a:t>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재사용이 전혀 불가능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CAF1AC-8517-7F45-949F-D2F7AB834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28391"/>
            <a:ext cx="9004041" cy="269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70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내장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441602"/>
            <a:ext cx="10333100" cy="36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69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의 기본 문법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D8693-20D0-A7E1-9B1B-F8D80BF19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09"/>
          <a:stretch/>
        </p:blipFill>
        <p:spPr>
          <a:xfrm>
            <a:off x="510988" y="1441602"/>
            <a:ext cx="4121972" cy="367903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648A-F863-89EC-FC0E-9005ACB2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006" y="1441602"/>
            <a:ext cx="6990784" cy="49778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581706"/>
                </a:solidFill>
              </a:rPr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div </a:t>
            </a:r>
            <a:r>
              <a:rPr lang="ko-KR" altLang="en-US" dirty="0"/>
              <a:t>에 스타일을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{} : div </a:t>
            </a:r>
            <a:r>
              <a:rPr lang="ko-KR" altLang="en-US" dirty="0"/>
              <a:t>에 적용할 스타일을 </a:t>
            </a:r>
            <a:r>
              <a:rPr lang="en-US" altLang="ko-KR" dirty="0"/>
              <a:t>{} </a:t>
            </a:r>
            <a:r>
              <a:rPr lang="ko-KR" altLang="en-US" dirty="0"/>
              <a:t>안에 정의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AA4027"/>
                </a:solidFill>
              </a:rPr>
              <a:t>속성명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어떠한 속성을 정의 하겠다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54B7E"/>
                </a:solidFill>
              </a:rPr>
              <a:t>속성값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속성을 </a:t>
            </a:r>
            <a:r>
              <a:rPr lang="en-US" altLang="ko-KR" dirty="0"/>
              <a:t>~~ </a:t>
            </a:r>
            <a:r>
              <a:rPr lang="ko-KR" altLang="en-US" dirty="0"/>
              <a:t>한 값으로 정하겠다</a:t>
            </a:r>
          </a:p>
        </p:txBody>
      </p:sp>
    </p:spTree>
    <p:extLst>
      <p:ext uri="{BB962C8B-B14F-4D97-AF65-F5344CB8AC3E}">
        <p14:creationId xmlns:p14="http://schemas.microsoft.com/office/powerpoint/2010/main" val="39047849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의 주석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0648A-F863-89EC-FC0E-9005ACB2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086" y="1441602"/>
            <a:ext cx="7112704" cy="49778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/* */ </a:t>
            </a:r>
            <a:r>
              <a:rPr lang="ko-KR" altLang="en-US" dirty="0"/>
              <a:t>내부의 내용은 주석으로 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0C20A-212F-4B18-E60F-C68452B33911}"/>
              </a:ext>
            </a:extLst>
          </p:cNvPr>
          <p:cNvSpPr txBox="1"/>
          <p:nvPr/>
        </p:nvSpPr>
        <p:spPr>
          <a:xfrm>
            <a:off x="624200" y="1702859"/>
            <a:ext cx="373008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안의 내용은 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주석으로 처리 됩니다 *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71206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</a:t>
            </a:r>
            <a:r>
              <a:rPr lang="en-US" altLang="ko-KR" dirty="0"/>
              <a:t>Style </a:t>
            </a:r>
            <a:r>
              <a:rPr lang="ko-KR" altLang="en-US" dirty="0"/>
              <a:t>의 한계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63463-606A-588E-E74B-279A25C3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2"/>
            <a:ext cx="11260802" cy="5240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그런데 </a:t>
            </a:r>
            <a:r>
              <a:rPr lang="ko-KR" altLang="en-US" dirty="0">
                <a:solidFill>
                  <a:schemeClr val="accent2"/>
                </a:solidFill>
              </a:rPr>
              <a:t>다른 </a:t>
            </a:r>
            <a:r>
              <a:rPr lang="en-US" altLang="ko-KR" dirty="0">
                <a:solidFill>
                  <a:schemeClr val="accent2"/>
                </a:solidFill>
              </a:rPr>
              <a:t>HTML 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ko-KR" altLang="en-US" dirty="0"/>
              <a:t>에는 어떻게 쓰죠</a:t>
            </a:r>
            <a:r>
              <a:rPr lang="en-US" altLang="ko-KR" dirty="0"/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혹시나 </a:t>
            </a:r>
            <a:r>
              <a:rPr lang="ko-KR" altLang="en-US" dirty="0">
                <a:solidFill>
                  <a:schemeClr val="accent2"/>
                </a:solidFill>
              </a:rPr>
              <a:t>스타일이 바뀌면</a:t>
            </a:r>
            <a:r>
              <a:rPr lang="ko-KR" altLang="en-US" dirty="0"/>
              <a:t> 모두 바꿔줘야 하나요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3135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AB3253-D431-9772-FD74-D9ACB4EC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2" y="1446245"/>
            <a:ext cx="7913910" cy="49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577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모든 </a:t>
            </a:r>
            <a:r>
              <a:rPr lang="en-US" altLang="ko-KR" dirty="0"/>
              <a:t>Style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파일</a:t>
            </a:r>
            <a:r>
              <a:rPr lang="ko-KR" altLang="en-US" dirty="0"/>
              <a:t>에 넣고</a:t>
            </a:r>
            <a:r>
              <a:rPr lang="en-US" altLang="ko-KR" dirty="0"/>
              <a:t>, </a:t>
            </a:r>
            <a:r>
              <a:rPr lang="ko-KR" altLang="en-US" dirty="0"/>
              <a:t>필요한 </a:t>
            </a:r>
            <a:r>
              <a:rPr lang="en-US" altLang="ko-KR" dirty="0"/>
              <a:t>HTML </a:t>
            </a:r>
            <a:r>
              <a:rPr lang="ko-KR" altLang="en-US" dirty="0"/>
              <a:t>파일에서 해당 </a:t>
            </a:r>
            <a:r>
              <a:rPr lang="ko-KR" altLang="en-US" dirty="0">
                <a:solidFill>
                  <a:schemeClr val="accent2"/>
                </a:solidFill>
              </a:rPr>
              <a:t>파일을 링크</a:t>
            </a:r>
            <a:r>
              <a:rPr lang="ko-KR" altLang="en-US" dirty="0"/>
              <a:t>해서 사용하는 방식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재사용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2"/>
                </a:solidFill>
              </a:rPr>
              <a:t>OK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스타일 변경 발생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chemeClr val="accent2"/>
                </a:solidFill>
              </a:rPr>
              <a:t>OK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 </a:t>
            </a:r>
            <a:r>
              <a:rPr lang="ko-KR" altLang="en-US" dirty="0"/>
              <a:t>모든 것을 </a:t>
            </a:r>
            <a:r>
              <a:rPr lang="ko-KR" altLang="en-US" dirty="0">
                <a:solidFill>
                  <a:schemeClr val="accent2"/>
                </a:solidFill>
              </a:rPr>
              <a:t>하나의 파일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chemeClr val="accent2"/>
                </a:solidFill>
              </a:rPr>
              <a:t>관리</a:t>
            </a:r>
            <a:r>
              <a:rPr lang="ko-KR" altLang="en-US" dirty="0"/>
              <a:t>하는 것이 맞을까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다른</a:t>
            </a:r>
            <a:r>
              <a:rPr lang="en-US" altLang="ko-KR" dirty="0">
                <a:solidFill>
                  <a:schemeClr val="accent2"/>
                </a:solidFill>
              </a:rPr>
              <a:t> CSS </a:t>
            </a:r>
            <a:r>
              <a:rPr lang="ko-KR" altLang="en-US" dirty="0">
                <a:solidFill>
                  <a:schemeClr val="accent2"/>
                </a:solidFill>
              </a:rPr>
              <a:t>파일의 코드</a:t>
            </a:r>
            <a:r>
              <a:rPr lang="ko-KR" altLang="en-US" dirty="0"/>
              <a:t>를 가져와야 </a:t>
            </a:r>
            <a:r>
              <a:rPr lang="ko-KR" altLang="en-US" dirty="0" err="1"/>
              <a:t>할때는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343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409C048-3286-BF8C-0785-AE3518C81886}"/>
              </a:ext>
            </a:extLst>
          </p:cNvPr>
          <p:cNvGrpSpPr/>
          <p:nvPr/>
        </p:nvGrpSpPr>
        <p:grpSpPr>
          <a:xfrm>
            <a:off x="746449" y="1328391"/>
            <a:ext cx="9641204" cy="5147054"/>
            <a:chOff x="877078" y="1191625"/>
            <a:chExt cx="9237306" cy="49314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047600-07DA-63BF-8C78-5201BCE1E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078" y="1191625"/>
              <a:ext cx="9237306" cy="493142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B0FBCC-21E9-57AD-344A-C2E5C9BA838C}"/>
                </a:ext>
              </a:extLst>
            </p:cNvPr>
            <p:cNvSpPr/>
            <p:nvPr/>
          </p:nvSpPr>
          <p:spPr>
            <a:xfrm>
              <a:off x="7800393" y="4777273"/>
              <a:ext cx="2313991" cy="1345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5A89ADF4-0D88-2373-6AFB-F0E56CB0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그래서 탄생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chemeClr val="accent2"/>
                </a:solidFill>
              </a:rPr>
              <a:t>@import</a:t>
            </a:r>
            <a:r>
              <a:rPr lang="ko-KR" altLang="en-US" dirty="0">
                <a:solidFill>
                  <a:schemeClr val="accent2"/>
                </a:solidFill>
              </a:rPr>
              <a:t> 방식</a:t>
            </a:r>
          </a:p>
        </p:txBody>
      </p:sp>
    </p:spTree>
    <p:extLst>
      <p:ext uri="{BB962C8B-B14F-4D97-AF65-F5344CB8AC3E}">
        <p14:creationId xmlns:p14="http://schemas.microsoft.com/office/powerpoint/2010/main" val="29433966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669608" y="1671417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227224" y="168479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7784841" y="168479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45BB507-7CC1-BDDE-2FEC-7116D0B4D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96791"/>
            <a:ext cx="11260802" cy="33612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그런데 </a:t>
            </a:r>
            <a:r>
              <a:rPr lang="en-US" altLang="ko-KR" dirty="0"/>
              <a:t>3</a:t>
            </a:r>
            <a:r>
              <a:rPr lang="ko-KR" altLang="en-US" dirty="0"/>
              <a:t>가지 방식이 </a:t>
            </a:r>
            <a:r>
              <a:rPr lang="ko-KR" altLang="en-US" dirty="0">
                <a:solidFill>
                  <a:schemeClr val="accent2"/>
                </a:solidFill>
              </a:rPr>
              <a:t>겹치면</a:t>
            </a:r>
            <a:r>
              <a:rPr lang="ko-KR" altLang="en-US" dirty="0"/>
              <a:t> 어떻게 되죠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기본 룰은 </a:t>
            </a:r>
            <a:r>
              <a:rPr lang="ko-KR" altLang="en-US" dirty="0">
                <a:solidFill>
                  <a:schemeClr val="accent2"/>
                </a:solidFill>
              </a:rPr>
              <a:t>가장 늦게 읽히는 것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chemeClr val="accent2"/>
                </a:solidFill>
              </a:rPr>
              <a:t>우선</a:t>
            </a:r>
            <a:r>
              <a:rPr lang="ko-KR" altLang="en-US" dirty="0"/>
              <a:t>으로 적용 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인라인 방식</a:t>
            </a:r>
            <a:r>
              <a:rPr lang="ko-KR" altLang="en-US" dirty="0"/>
              <a:t>은 내장</a:t>
            </a:r>
            <a:r>
              <a:rPr lang="en-US" altLang="ko-KR" dirty="0"/>
              <a:t>, </a:t>
            </a:r>
            <a:r>
              <a:rPr lang="ko-KR" altLang="en-US" dirty="0"/>
              <a:t>링크 방식에 </a:t>
            </a:r>
            <a:r>
              <a:rPr lang="ko-KR" altLang="en-US" dirty="0">
                <a:solidFill>
                  <a:schemeClr val="accent2"/>
                </a:solidFill>
              </a:rPr>
              <a:t>무조건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내장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링크 </a:t>
            </a:r>
            <a:r>
              <a:rPr lang="ko-KR" altLang="en-US" dirty="0"/>
              <a:t>방식은 </a:t>
            </a:r>
            <a:r>
              <a:rPr lang="ko-KR" altLang="en-US" dirty="0">
                <a:solidFill>
                  <a:schemeClr val="accent2"/>
                </a:solidFill>
              </a:rPr>
              <a:t>늦게 쓰여진</a:t>
            </a:r>
            <a:r>
              <a:rPr lang="ko-KR" altLang="en-US" dirty="0"/>
              <a:t> 것이 우선</a:t>
            </a:r>
            <a:r>
              <a:rPr lang="en-US" altLang="ko-KR" dirty="0"/>
              <a:t>!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113999" y="1979345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6648746" y="174546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080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>
                <a:solidFill>
                  <a:schemeClr val="accent1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모든 </a:t>
            </a:r>
            <a:r>
              <a:rPr lang="en-US" altLang="ko-KR" dirty="0"/>
              <a:t>CSS </a:t>
            </a:r>
            <a:r>
              <a:rPr lang="ko-KR" altLang="en-US" dirty="0"/>
              <a:t>적용 방법 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문서를 만들고 </a:t>
            </a:r>
            <a:r>
              <a:rPr lang="en-US" altLang="ko-KR" dirty="0"/>
              <a:t>&lt;h1&gt;, &lt;h2&gt;, &lt;h3&gt;,</a:t>
            </a:r>
            <a:r>
              <a:rPr lang="ko-KR" altLang="en-US" dirty="0"/>
              <a:t> </a:t>
            </a:r>
            <a:r>
              <a:rPr lang="en-US" altLang="ko-KR" dirty="0"/>
              <a:t>&lt;p&gt;, &lt;span&gt; </a:t>
            </a:r>
            <a:r>
              <a:rPr lang="ko-KR" altLang="en-US" dirty="0"/>
              <a:t>태그로 글자를 쓰기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&lt;h1&gt; </a:t>
            </a:r>
            <a:r>
              <a:rPr lang="ko-KR" altLang="en-US" dirty="0"/>
              <a:t>태그는 인라인 방식으로 배경을 초록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&lt;h2&gt; </a:t>
            </a:r>
            <a:r>
              <a:rPr lang="ko-KR" altLang="en-US" dirty="0"/>
              <a:t>태그는 내장 </a:t>
            </a:r>
            <a:r>
              <a:rPr lang="ko-KR" altLang="en-US" dirty="0" err="1"/>
              <a:t>방식로</a:t>
            </a:r>
            <a:r>
              <a:rPr lang="ko-KR" altLang="en-US" dirty="0"/>
              <a:t> 배경을 파랑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&lt;p&gt; </a:t>
            </a:r>
            <a:r>
              <a:rPr lang="ko-KR" altLang="en-US" dirty="0"/>
              <a:t>태그는 링크 방식으로 배경을 빨강</a:t>
            </a:r>
            <a:r>
              <a:rPr lang="en-US" altLang="ko-KR" dirty="0"/>
              <a:t>, </a:t>
            </a:r>
            <a:r>
              <a:rPr lang="ko-KR" altLang="en-US" dirty="0"/>
              <a:t>글자를 흰색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&lt;span&gt; </a:t>
            </a:r>
            <a:r>
              <a:rPr lang="ko-KR" altLang="en-US" dirty="0"/>
              <a:t>태그는 </a:t>
            </a:r>
            <a:r>
              <a:rPr lang="en-US" altLang="ko-KR" dirty="0"/>
              <a:t>@import </a:t>
            </a:r>
            <a:r>
              <a:rPr lang="ko-KR" altLang="en-US" dirty="0"/>
              <a:t>방식으로 배경을 오렌지</a:t>
            </a:r>
            <a:r>
              <a:rPr lang="en-US" altLang="ko-KR" dirty="0"/>
              <a:t>, </a:t>
            </a:r>
            <a:r>
              <a:rPr lang="ko-KR" altLang="en-US" dirty="0"/>
              <a:t>글자는 파란색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&lt;h3&gt; </a:t>
            </a:r>
            <a:r>
              <a:rPr lang="ko-KR" altLang="en-US" dirty="0"/>
              <a:t>태그는 배경을 검정</a:t>
            </a:r>
            <a:r>
              <a:rPr lang="en-US" altLang="ko-KR" dirty="0"/>
              <a:t>, </a:t>
            </a:r>
            <a:r>
              <a:rPr lang="ko-KR" altLang="en-US" dirty="0"/>
              <a:t>글자를 흰색으로 선언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방식과 링크 방식에 전부 선언 한 뒤</a:t>
            </a:r>
            <a:r>
              <a:rPr lang="en-US" altLang="ko-KR" dirty="0"/>
              <a:t>, </a:t>
            </a:r>
            <a:r>
              <a:rPr lang="ko-KR" altLang="en-US" dirty="0"/>
              <a:t>내장 방식이 적용 되도록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5179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한번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생각해 보세요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6811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6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17A8958-CCA1-52EA-F199-82E03DF3C100}"/>
              </a:ext>
            </a:extLst>
          </p:cNvPr>
          <p:cNvSpPr/>
          <p:nvPr/>
        </p:nvSpPr>
        <p:spPr>
          <a:xfrm>
            <a:off x="3458749" y="1798677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4E946C-588C-3183-EBD6-1DDF0D3BCDE6}"/>
              </a:ext>
            </a:extLst>
          </p:cNvPr>
          <p:cNvSpPr/>
          <p:nvPr/>
        </p:nvSpPr>
        <p:spPr>
          <a:xfrm>
            <a:off x="958144" y="2531130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1458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4948"/>
            <a:ext cx="12192000" cy="3797558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/>
              <a:t>“</a:t>
            </a:r>
            <a:r>
              <a:rPr lang="ko-KR" altLang="en-US" sz="8000" b="1" dirty="0"/>
              <a:t>빨간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파란</a:t>
            </a:r>
            <a:r>
              <a:rPr lang="en-US" altLang="ko-KR" sz="8000" b="1" dirty="0"/>
              <a:t>, </a:t>
            </a:r>
            <a:r>
              <a:rPr lang="ko-KR" altLang="en-US" sz="8000" b="1" dirty="0"/>
              <a:t>초록색으로 예쁘게 칠해주세요</a:t>
            </a:r>
            <a:r>
              <a:rPr lang="en-US" altLang="ko-KR" sz="8000" b="1" dirty="0"/>
              <a:t>”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3989858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물음표는 어떻게 생겨난 걸까? : 네이버 포스트">
            <a:extLst>
              <a:ext uri="{FF2B5EF4-FFF2-40B4-BE49-F238E27FC236}">
                <a16:creationId xmlns:a16="http://schemas.microsoft.com/office/drawing/2014/main" id="{4A060D4C-74C2-CDE7-7A1E-A04CDE7F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61" y="672744"/>
            <a:ext cx="9713677" cy="55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567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A7B4BC1-E287-C6BC-C2AF-4517ACC0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7200" b="1" dirty="0"/>
              <a:t>“A</a:t>
            </a:r>
            <a:r>
              <a:rPr lang="ko-KR" altLang="en-US" sz="7200" b="1" dirty="0"/>
              <a:t>는 빨간색</a:t>
            </a:r>
            <a:br>
              <a:rPr lang="en-US" altLang="ko-KR" sz="7200" b="1" dirty="0"/>
            </a:br>
            <a:r>
              <a:rPr lang="en-US" altLang="ko-KR" sz="7200" b="1" dirty="0"/>
              <a:t>B</a:t>
            </a:r>
            <a:r>
              <a:rPr lang="ko-KR" altLang="en-US" sz="7200" b="1" dirty="0"/>
              <a:t>는 파란색</a:t>
            </a:r>
            <a:br>
              <a:rPr lang="en-US" altLang="ko-KR" sz="7200" b="1" dirty="0"/>
            </a:br>
            <a:r>
              <a:rPr lang="en-US" altLang="ko-KR" sz="7200" b="1" dirty="0"/>
              <a:t>C</a:t>
            </a:r>
            <a:r>
              <a:rPr lang="ko-KR" altLang="en-US" sz="7200" b="1" dirty="0"/>
              <a:t>는 초록색으로</a:t>
            </a:r>
            <a:br>
              <a:rPr lang="en-US" altLang="ko-KR" sz="7200" b="1" dirty="0"/>
            </a:br>
            <a:r>
              <a:rPr lang="ko-KR" altLang="en-US" sz="7200" b="1" dirty="0"/>
              <a:t>예쁘게 칠해주세요</a:t>
            </a:r>
            <a:r>
              <a:rPr lang="en-US" altLang="ko-KR" sz="7200" b="1" dirty="0"/>
              <a:t>!”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4161871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바바라 백붓(빽붓) 유화/아크릴/수채붓겸용 P-200L시리즈(1-2호) - 열린화방 물감과붓">
            <a:extLst>
              <a:ext uri="{FF2B5EF4-FFF2-40B4-BE49-F238E27FC236}">
                <a16:creationId xmlns:a16="http://schemas.microsoft.com/office/drawing/2014/main" id="{14F66E06-5686-5AAC-0C2E-56582EFDC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33" y="3126533"/>
            <a:ext cx="3731467" cy="37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CBB90-006D-85DB-2F5D-1EB439429A84}"/>
              </a:ext>
            </a:extLst>
          </p:cNvPr>
          <p:cNvSpPr/>
          <p:nvPr/>
        </p:nvSpPr>
        <p:spPr>
          <a:xfrm>
            <a:off x="2248678" y="279917"/>
            <a:ext cx="3320143" cy="4273422"/>
          </a:xfrm>
          <a:prstGeom prst="rect">
            <a:avLst/>
          </a:prstGeom>
          <a:solidFill>
            <a:srgbClr val="FF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4A0E98B3-EF1A-D234-4793-B80D4A2B575A}"/>
              </a:ext>
            </a:extLst>
          </p:cNvPr>
          <p:cNvSpPr/>
          <p:nvPr/>
        </p:nvSpPr>
        <p:spPr>
          <a:xfrm rot="16200000">
            <a:off x="3754794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70C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A0E6556-F704-1AC0-63DE-0868B63821B6}"/>
              </a:ext>
            </a:extLst>
          </p:cNvPr>
          <p:cNvSpPr/>
          <p:nvPr/>
        </p:nvSpPr>
        <p:spPr>
          <a:xfrm rot="5400000" flipH="1">
            <a:off x="-1246417" y="2112603"/>
            <a:ext cx="5309121" cy="1681067"/>
          </a:xfrm>
          <a:prstGeom prst="parallelogram">
            <a:avLst>
              <a:gd name="adj" fmla="val 63298"/>
            </a:avLst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E7A91F5-B8B9-F06C-B909-62FC1F6C9AE1}"/>
              </a:ext>
            </a:extLst>
          </p:cNvPr>
          <p:cNvSpPr/>
          <p:nvPr/>
        </p:nvSpPr>
        <p:spPr>
          <a:xfrm>
            <a:off x="5959357" y="2503136"/>
            <a:ext cx="900000" cy="900000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</a:t>
            </a:r>
            <a:endParaRPr lang="ko-KR" altLang="en-US" sz="40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1268" name="Picture 4" descr="킹오브더힐 바비짤 바비움짤 모음 : 네이버 블로그">
            <a:extLst>
              <a:ext uri="{FF2B5EF4-FFF2-40B4-BE49-F238E27FC236}">
                <a16:creationId xmlns:a16="http://schemas.microsoft.com/office/drawing/2014/main" id="{43BBC295-BAB1-731D-2E58-A19A7627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15" y="809851"/>
            <a:ext cx="2900461" cy="23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6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4E6581D-5F4C-4FC2-F35E-93CB690A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0" b="1" dirty="0"/>
              <a:t>CSS</a:t>
            </a:r>
            <a:r>
              <a:rPr lang="ko-KR" altLang="en-US" sz="8000" b="1" dirty="0"/>
              <a:t>를 적용 할 때도</a:t>
            </a:r>
            <a:br>
              <a:rPr lang="en-US" altLang="ko-KR" sz="8000" b="1" dirty="0"/>
            </a:br>
            <a:r>
              <a:rPr lang="ko-KR" altLang="en-US" sz="8000" b="1" dirty="0"/>
              <a:t>어떤 곳에 적용할 지</a:t>
            </a:r>
            <a:br>
              <a:rPr lang="en-US" altLang="ko-KR" sz="8000" b="1" dirty="0"/>
            </a:br>
            <a:r>
              <a:rPr lang="ko-KR" altLang="en-US" sz="8000" b="1" dirty="0"/>
              <a:t>정확하게 불러주는 것이</a:t>
            </a:r>
            <a:br>
              <a:rPr lang="en-US" altLang="ko-KR" sz="8000" b="1" dirty="0"/>
            </a:br>
            <a:r>
              <a:rPr lang="ko-KR" altLang="en-US" sz="8000" b="1" dirty="0"/>
              <a:t>중요합니다</a:t>
            </a:r>
            <a:r>
              <a:rPr lang="en-US" altLang="ko-KR" sz="8000" b="1" dirty="0"/>
              <a:t>~!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161379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2050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62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r>
              <a:rPr lang="en-US" altLang="ko-KR" dirty="0">
                <a:solidFill>
                  <a:schemeClr val="accent2"/>
                </a:solidFill>
              </a:rPr>
              <a:t>(Selector)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style(design, layout </a:t>
            </a:r>
            <a:r>
              <a:rPr lang="en-US" altLang="ko-KR" i="0" dirty="0" err="1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etc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 하여야 하므로 </a:t>
            </a:r>
            <a:r>
              <a:rPr lang="en-US" altLang="ko-KR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사용을 위해서는 스타일을 적용하고자 하는 </a:t>
            </a:r>
            <a:r>
              <a:rPr lang="en-US" altLang="ko-KR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i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할 수 있어야 한다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는 스타일을 적용하고자 하는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에서 제공하는 수단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9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36235739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(Property)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요소를 선택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하고 </a:t>
            </a:r>
            <a:r>
              <a:rPr lang="en-US" altLang="ko-KR" b="0" i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{ }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내에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값을 지정하여 다양한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style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정의</a:t>
            </a:r>
            <a:endParaRPr lang="en-US" altLang="ko-KR" b="0" i="0" dirty="0">
              <a:solidFill>
                <a:schemeClr val="accent2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은 </a:t>
            </a:r>
            <a:r>
              <a:rPr lang="ko-KR" altLang="en-US" b="0" i="0" u="none" strike="noStrike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표준 스펙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이미 지정되어 있는 것을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사용자가 임의로 정의할 수 없다</a:t>
            </a:r>
            <a:endParaRPr lang="en-US" altLang="ko-KR" b="0" i="0" dirty="0">
              <a:solidFill>
                <a:srgbClr val="333333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개의 프로퍼티를 연속해서 지정할 수 있으며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세미콜론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(;)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으로 구분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3476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CSS,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en-US" altLang="ko-KR" dirty="0">
                <a:solidFill>
                  <a:schemeClr val="accent2"/>
                </a:solidFill>
              </a:rPr>
              <a:t>(Value)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4">
            <a:extLst>
              <a:ext uri="{FF2B5EF4-FFF2-40B4-BE49-F238E27FC236}">
                <a16:creationId xmlns:a16="http://schemas.microsoft.com/office/drawing/2014/main" id="{4D40988C-D5D5-5F07-2D62-0B1576718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3048"/>
            <a:ext cx="10515600" cy="28712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값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은 해당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에 사용할 수 있는 값을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키워드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나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크기 단위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또는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Lora" pitchFamily="2" charset="0"/>
              </a:rPr>
              <a:t>색상 단위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itchFamily="2" charset="0"/>
              </a:rPr>
              <a:t> 등의 특정 단위로 지정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314" name="Picture 2" descr="CSS: 선택자(Selector) 이해">
            <a:extLst>
              <a:ext uri="{FF2B5EF4-FFF2-40B4-BE49-F238E27FC236}">
                <a16:creationId xmlns:a16="http://schemas.microsoft.com/office/drawing/2014/main" id="{65144CC9-3187-AFC1-8BE0-A14EA471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386"/>
            <a:ext cx="6793992" cy="18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675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선택자니까</a:t>
            </a:r>
            <a:r>
              <a:rPr lang="en-US" altLang="ko-KR" dirty="0"/>
              <a:t> </a:t>
            </a:r>
            <a:r>
              <a:rPr lang="ko-KR" altLang="en-US" dirty="0"/>
              <a:t>기본적인 </a:t>
            </a:r>
            <a:r>
              <a:rPr lang="ko-KR" altLang="en-US" dirty="0" err="1"/>
              <a:t>선택자겠죠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별도의 테크닉 없이</a:t>
            </a:r>
            <a:r>
              <a:rPr lang="en-US" altLang="ko-KR" dirty="0"/>
              <a:t>, </a:t>
            </a:r>
            <a:r>
              <a:rPr lang="ko-KR" altLang="en-US" dirty="0"/>
              <a:t>순수하게 무엇인가를 호출 할 때 사용합니다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전체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태그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Class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ID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935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" y="411174"/>
            <a:ext cx="9261282" cy="60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7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1" y="366639"/>
            <a:ext cx="9045032" cy="61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6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" y="298923"/>
            <a:ext cx="9710579" cy="6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4" y="410547"/>
            <a:ext cx="9236276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1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691" y="1328391"/>
            <a:ext cx="6294098" cy="5328442"/>
          </a:xfrm>
        </p:spPr>
        <p:txBody>
          <a:bodyPr>
            <a:normAutofit/>
          </a:bodyPr>
          <a:lstStyle/>
          <a:p>
            <a:r>
              <a:rPr lang="ko-KR" altLang="en-US" dirty="0"/>
              <a:t>전체 태그에 대한 </a:t>
            </a:r>
            <a:r>
              <a:rPr lang="ko-KR" altLang="en-US" dirty="0" err="1"/>
              <a:t>글자색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하얀색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&lt;span&gt; </a:t>
            </a:r>
            <a:r>
              <a:rPr lang="ko-KR" altLang="en-US" dirty="0">
                <a:sym typeface="Wingdings" panose="05000000000000000000" pitchFamily="2" charset="2"/>
              </a:rPr>
              <a:t>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id </a:t>
            </a:r>
            <a:r>
              <a:rPr lang="ko-KR" altLang="en-US" dirty="0"/>
              <a:t>가 </a:t>
            </a:r>
            <a:r>
              <a:rPr lang="en-US" altLang="ko-KR" dirty="0"/>
              <a:t>first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파란색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class </a:t>
            </a:r>
            <a:r>
              <a:rPr lang="ko-KR" altLang="en-US" dirty="0"/>
              <a:t>가 </a:t>
            </a:r>
            <a:r>
              <a:rPr lang="en-US" altLang="ko-KR" dirty="0"/>
              <a:t>second </a:t>
            </a:r>
            <a:r>
              <a:rPr lang="ko-KR" altLang="en-US" dirty="0"/>
              <a:t>인 태그 배경색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2D43B-2582-9EC1-8D57-CC2CB745B678}"/>
              </a:ext>
            </a:extLst>
          </p:cNvPr>
          <p:cNvSpPr txBox="1"/>
          <p:nvPr/>
        </p:nvSpPr>
        <p:spPr>
          <a:xfrm>
            <a:off x="510989" y="1550333"/>
            <a:ext cx="4753468" cy="26161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KDT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예제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연습을 해봅시다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기본 선택자를 위한 예제입니다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선택자로 선택하기</a:t>
            </a:r>
          </a:p>
          <a:p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2856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64823"/>
            <a:ext cx="10842812" cy="35121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97268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60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복합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특수한 요소를 호출하고 싶을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기본 선택자만으로는 선택이 불가능한 경우에 사용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일치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자식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후손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인접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en-US" altLang="ko-KR" dirty="0">
              <a:solidFill>
                <a:schemeClr val="accent2"/>
              </a:solidFill>
            </a:endParaRP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일반 형제 </a:t>
            </a:r>
            <a:r>
              <a:rPr lang="ko-KR" altLang="en-US" dirty="0" err="1">
                <a:solidFill>
                  <a:schemeClr val="accent2"/>
                </a:solidFill>
              </a:rPr>
              <a:t>선택자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04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4928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1" y="335902"/>
            <a:ext cx="9425963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42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35971" y="330821"/>
            <a:ext cx="10755490" cy="6196358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564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5275" y="368559"/>
            <a:ext cx="10706187" cy="6158620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198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323019" y="405882"/>
            <a:ext cx="10672865" cy="6121297"/>
            <a:chOff x="323019" y="405882"/>
            <a:chExt cx="10672865" cy="61212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6745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일치 </a:t>
            </a:r>
            <a:r>
              <a:rPr lang="ko-KR" altLang="en-US" dirty="0" err="1"/>
              <a:t>선택자</a:t>
            </a:r>
            <a:r>
              <a:rPr lang="ko-KR" altLang="en-US" dirty="0"/>
              <a:t>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033" y="1328391"/>
            <a:ext cx="6258756" cy="532844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동물원 밖의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사파리 안의 사자만 선택</a:t>
            </a:r>
            <a:r>
              <a:rPr lang="en-US" altLang="ko-KR" dirty="0"/>
              <a:t>, </a:t>
            </a:r>
            <a:r>
              <a:rPr lang="ko-KR" altLang="en-US" dirty="0"/>
              <a:t>배경을 초록색</a:t>
            </a:r>
            <a:endParaRPr lang="en-US" altLang="ko-KR" dirty="0"/>
          </a:p>
          <a:p>
            <a:r>
              <a:rPr lang="ko-KR" altLang="en-US" dirty="0"/>
              <a:t>호랑이만 선택</a:t>
            </a:r>
            <a:r>
              <a:rPr lang="en-US" altLang="ko-KR" dirty="0"/>
              <a:t>, </a:t>
            </a:r>
            <a:r>
              <a:rPr lang="ko-KR" altLang="en-US" dirty="0"/>
              <a:t>배경을 노란색</a:t>
            </a:r>
            <a:endParaRPr lang="en-US" altLang="ko-KR" dirty="0"/>
          </a:p>
          <a:p>
            <a:r>
              <a:rPr lang="ko-KR" altLang="en-US" dirty="0"/>
              <a:t>사자를 전부 선택</a:t>
            </a:r>
            <a:r>
              <a:rPr lang="en-US" altLang="ko-KR" dirty="0"/>
              <a:t>, </a:t>
            </a:r>
            <a:r>
              <a:rPr lang="ko-KR" altLang="en-US" dirty="0"/>
              <a:t>글자를 하얀색</a:t>
            </a:r>
            <a:endParaRPr lang="en-US" altLang="ko-KR" dirty="0"/>
          </a:p>
          <a:p>
            <a:r>
              <a:rPr lang="ko-KR" altLang="en-US" dirty="0"/>
              <a:t>동물원 안의 사자만 선택</a:t>
            </a:r>
            <a:r>
              <a:rPr lang="en-US" altLang="ko-KR" dirty="0"/>
              <a:t>, </a:t>
            </a:r>
            <a:r>
              <a:rPr lang="ko-KR" altLang="en-US" dirty="0"/>
              <a:t>폰트를 두껍게</a:t>
            </a:r>
            <a:endParaRPr lang="en-US" altLang="ko-KR" dirty="0"/>
          </a:p>
          <a:p>
            <a:r>
              <a:rPr lang="ko-KR" altLang="en-US" dirty="0"/>
              <a:t>호랑이 뒤에 있는 사육사를 선택</a:t>
            </a:r>
            <a:r>
              <a:rPr lang="en-US" altLang="ko-KR" dirty="0"/>
              <a:t>, </a:t>
            </a:r>
            <a:r>
              <a:rPr lang="ko-KR" altLang="en-US" dirty="0"/>
              <a:t>배경을 하늘색</a:t>
            </a:r>
            <a:endParaRPr lang="en-US" altLang="ko-KR" dirty="0"/>
          </a:p>
          <a:p>
            <a:r>
              <a:rPr lang="ko-KR" altLang="en-US" dirty="0"/>
              <a:t>사파리 사자 뒤에 있는 사육사를 모두 선택</a:t>
            </a:r>
            <a:r>
              <a:rPr lang="en-US" altLang="ko-KR" dirty="0"/>
              <a:t>, </a:t>
            </a:r>
            <a:r>
              <a:rPr lang="ko-KR" altLang="en-US" dirty="0"/>
              <a:t>배경을 오렌지색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CE828-A6C6-3893-63B9-3B5F9B1A5EB3}"/>
              </a:ext>
            </a:extLst>
          </p:cNvPr>
          <p:cNvSpPr txBox="1"/>
          <p:nvPr/>
        </p:nvSpPr>
        <p:spPr>
          <a:xfrm>
            <a:off x="348448" y="1443841"/>
            <a:ext cx="4963781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복합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 연습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동물원에 왔어요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여긴 사파리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"tiger"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팬더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사육사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사파리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"lion"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동물원 밖의 사자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832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105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사용자의 행동에 따라 변화하는 </a:t>
            </a:r>
            <a:r>
              <a:rPr lang="ko-KR" altLang="en-US" dirty="0">
                <a:solidFill>
                  <a:schemeClr val="accent2"/>
                </a:solidFill>
              </a:rPr>
              <a:t>가상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상황</a:t>
            </a:r>
            <a:r>
              <a:rPr lang="ko-KR" altLang="en-US" dirty="0"/>
              <a:t>에 따라서 요소 선택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요소의 상황에 따라 사용자가 원하는 요소를 선택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특정 요소를 부정 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 lvl="1"/>
            <a:r>
              <a:rPr lang="ko-KR" altLang="en-US" dirty="0"/>
              <a:t>사용자의 행동에 따라 변화 </a:t>
            </a:r>
            <a:r>
              <a:rPr lang="en-US" altLang="ko-KR" dirty="0"/>
              <a:t>: Hover, Active, Focus</a:t>
            </a:r>
          </a:p>
          <a:p>
            <a:pPr lvl="1"/>
            <a:r>
              <a:rPr lang="ko-KR" altLang="en-US" dirty="0"/>
              <a:t>요소의 상황 </a:t>
            </a:r>
            <a:r>
              <a:rPr lang="en-US" altLang="ko-KR" dirty="0"/>
              <a:t>: first-child, last-child, nth-child</a:t>
            </a:r>
          </a:p>
          <a:p>
            <a:pPr lvl="1"/>
            <a:r>
              <a:rPr lang="ko-KR" altLang="en-US" dirty="0"/>
              <a:t>부정 선택 </a:t>
            </a:r>
            <a:r>
              <a:rPr lang="en-US" altLang="ko-KR" dirty="0"/>
              <a:t>: not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1301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371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13009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속성</a:t>
            </a:r>
          </a:p>
        </p:txBody>
      </p:sp>
    </p:spTree>
    <p:extLst>
      <p:ext uri="{BB962C8B-B14F-4D97-AF65-F5344CB8AC3E}">
        <p14:creationId xmlns:p14="http://schemas.microsoft.com/office/powerpoint/2010/main" val="240020834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535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5345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Focus</a:t>
            </a:r>
            <a:r>
              <a:rPr lang="ko-KR" altLang="en-US" dirty="0"/>
              <a:t>가 안되는 요소에 </a:t>
            </a:r>
            <a:r>
              <a:rPr lang="ko-KR" altLang="en-US" dirty="0">
                <a:solidFill>
                  <a:schemeClr val="accent2"/>
                </a:solidFill>
              </a:rPr>
              <a:t>강제로 추가</a:t>
            </a:r>
            <a:r>
              <a:rPr lang="ko-KR" altLang="en-US" dirty="0"/>
              <a:t>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3B807C3-7CED-56DB-6F88-319863F62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속성으로 </a:t>
            </a:r>
            <a:r>
              <a:rPr lang="en-US" altLang="ko-KR" dirty="0" err="1">
                <a:solidFill>
                  <a:schemeClr val="accent1"/>
                </a:solidFill>
              </a:rPr>
              <a:t>tabindex</a:t>
            </a:r>
            <a:r>
              <a:rPr lang="en-US" altLang="ko-KR" dirty="0">
                <a:solidFill>
                  <a:schemeClr val="accent1"/>
                </a:solidFill>
              </a:rPr>
              <a:t>=“-1”</a:t>
            </a:r>
            <a:r>
              <a:rPr lang="en-US" altLang="ko-KR" dirty="0"/>
              <a:t> </a:t>
            </a:r>
            <a:r>
              <a:rPr lang="ko-KR" altLang="en-US" dirty="0"/>
              <a:t>값을 주어서 포커스 효과를 줄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이름을 보고 유추 할 수 있듯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Tab </a:t>
            </a:r>
            <a:r>
              <a:rPr lang="ko-KR" altLang="en-US" dirty="0">
                <a:solidFill>
                  <a:schemeClr val="accent2"/>
                </a:solidFill>
              </a:rPr>
              <a:t>키</a:t>
            </a:r>
            <a:r>
              <a:rPr lang="ko-KR" altLang="en-US" dirty="0"/>
              <a:t>를 눌러서 포커스를 하는 순서를 지정하는 속성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“-1” </a:t>
            </a:r>
            <a:r>
              <a:rPr lang="ko-KR" altLang="en-US" dirty="0"/>
              <a:t>이외의 값을 넣을 경우 기존 페이지의 포커스 흐름이 깨지기 때문에 </a:t>
            </a:r>
            <a:r>
              <a:rPr lang="ko-KR" altLang="en-US" dirty="0" err="1"/>
              <a:t>비추천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2346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&lt;h1&gt;, &lt;a&gt; 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&lt;input</a:t>
            </a:r>
            <a:r>
              <a:rPr lang="ko-KR" altLang="en-US" dirty="0"/>
              <a:t> </a:t>
            </a:r>
            <a:r>
              <a:rPr lang="en-US" altLang="ko-KR" dirty="0"/>
              <a:t>type=“text”&gt; </a:t>
            </a:r>
            <a:r>
              <a:rPr lang="ko-KR" altLang="en-US" dirty="0"/>
              <a:t>태그는 </a:t>
            </a:r>
            <a:r>
              <a:rPr lang="en-US" altLang="ko-KR" dirty="0"/>
              <a:t>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&lt;h1&gt; </a:t>
            </a:r>
            <a:r>
              <a:rPr lang="ko-KR" altLang="en-US" dirty="0"/>
              <a:t>태그에 마우스가 올라가면 글자가 빨간색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&lt;a&gt; </a:t>
            </a:r>
            <a:r>
              <a:rPr lang="ko-KR" altLang="en-US" dirty="0"/>
              <a:t>태그를 클릭 하고 있으면 배경이 파란색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&lt;input&gt; </a:t>
            </a:r>
            <a:r>
              <a:rPr lang="ko-KR" altLang="en-US" dirty="0"/>
              <a:t>태그 중 하나의 </a:t>
            </a:r>
            <a:r>
              <a:rPr lang="en-US" altLang="ko-KR" dirty="0"/>
              <a:t>&lt;input&gt; </a:t>
            </a:r>
            <a:r>
              <a:rPr lang="ko-KR" altLang="en-US" dirty="0"/>
              <a:t>태그에 포커스가 가면 입력창이 오렌지색으로 변경</a:t>
            </a:r>
          </a:p>
        </p:txBody>
      </p:sp>
    </p:spTree>
    <p:extLst>
      <p:ext uri="{BB962C8B-B14F-4D97-AF65-F5344CB8AC3E}">
        <p14:creationId xmlns:p14="http://schemas.microsoft.com/office/powerpoint/2010/main" val="23693355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330CAE-9CCB-8857-A91C-0F3C06172CC6}"/>
              </a:ext>
            </a:extLst>
          </p:cNvPr>
          <p:cNvGrpSpPr/>
          <p:nvPr/>
        </p:nvGrpSpPr>
        <p:grpSpPr>
          <a:xfrm>
            <a:off x="209703" y="406246"/>
            <a:ext cx="10824281" cy="6127903"/>
            <a:chOff x="209703" y="406246"/>
            <a:chExt cx="10824281" cy="612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77C767-28D8-A8B4-B8D6-42417ADB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03" y="406246"/>
              <a:ext cx="10629748" cy="60455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5CDC89-533F-E470-015C-6851342E31B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93F22A-0159-EE0B-CB19-B0123DB8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1" y="3595531"/>
            <a:ext cx="6362525" cy="1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452433" y="433823"/>
            <a:ext cx="10581551" cy="6100326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3238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91276" y="396990"/>
            <a:ext cx="10642708" cy="6137159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81466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F6EBD9-918F-F509-1C6D-A8E7EB915E34}"/>
              </a:ext>
            </a:extLst>
          </p:cNvPr>
          <p:cNvGrpSpPr/>
          <p:nvPr/>
        </p:nvGrpSpPr>
        <p:grpSpPr>
          <a:xfrm>
            <a:off x="358013" y="439899"/>
            <a:ext cx="10675971" cy="6094250"/>
            <a:chOff x="358013" y="439899"/>
            <a:chExt cx="10675971" cy="6094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75476E-F87F-8AE2-06D4-B065C01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13" y="439899"/>
              <a:ext cx="10252837" cy="59782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FB987E-D4D8-20FD-782C-3815D1DE5690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5" y="4195527"/>
            <a:ext cx="4548698" cy="2105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0F830-5C45-3D6E-C3F1-6CBF13F8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35" y="4240994"/>
            <a:ext cx="4548698" cy="2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" y="418769"/>
            <a:ext cx="9780751" cy="60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050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-40715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클래스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17354F-F4FC-F0B6-65FD-3DF3D83A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328390"/>
            <a:ext cx="5980590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사자</a:t>
            </a:r>
            <a:r>
              <a:rPr lang="en-US" altLang="ko-KR" dirty="0"/>
              <a:t>, </a:t>
            </a:r>
            <a:r>
              <a:rPr lang="ko-KR" altLang="en-US" dirty="0" err="1"/>
              <a:t>재규어</a:t>
            </a:r>
            <a:r>
              <a:rPr lang="en-US" altLang="ko-KR" dirty="0"/>
              <a:t>, </a:t>
            </a:r>
            <a:r>
              <a:rPr lang="ko-KR" altLang="en-US" dirty="0"/>
              <a:t>치타</a:t>
            </a:r>
            <a:r>
              <a:rPr lang="en-US" altLang="ko-KR" dirty="0"/>
              <a:t>, </a:t>
            </a:r>
            <a:r>
              <a:rPr lang="ko-KR" altLang="en-US" dirty="0"/>
              <a:t>하이에나</a:t>
            </a:r>
            <a:r>
              <a:rPr lang="en-US" altLang="ko-KR" dirty="0"/>
              <a:t>	</a:t>
            </a:r>
            <a:r>
              <a:rPr lang="ko-KR" altLang="en-US" dirty="0"/>
              <a:t>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곰만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보라색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초식 동물만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초록색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하이에나만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마우스가 올라가면 배경 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호랑이만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2A4E7-14C3-3622-407A-39F2F426A6E1}"/>
              </a:ext>
            </a:extLst>
          </p:cNvPr>
          <p:cNvSpPr txBox="1"/>
          <p:nvPr/>
        </p:nvSpPr>
        <p:spPr>
          <a:xfrm>
            <a:off x="510988" y="1546103"/>
            <a:ext cx="4928529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호랑이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재규어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기린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치타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얼룩말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"predator"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하이에나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9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918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선택 된 요소의 앞</a:t>
            </a:r>
            <a:r>
              <a:rPr lang="en-US" altLang="ko-KR" dirty="0"/>
              <a:t>, </a:t>
            </a:r>
            <a:r>
              <a:rPr lang="ko-KR" altLang="en-US" dirty="0"/>
              <a:t>뒤에 별도의 </a:t>
            </a:r>
            <a:r>
              <a:rPr lang="en-US" altLang="ko-KR" dirty="0">
                <a:solidFill>
                  <a:schemeClr val="accent2"/>
                </a:solidFill>
              </a:rPr>
              <a:t>Content </a:t>
            </a:r>
            <a:r>
              <a:rPr lang="ko-KR" altLang="en-US" dirty="0">
                <a:solidFill>
                  <a:schemeClr val="accent2"/>
                </a:solidFill>
              </a:rPr>
              <a:t>를 삽입</a:t>
            </a:r>
            <a:r>
              <a:rPr lang="ko-KR" altLang="en-US" dirty="0"/>
              <a:t>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반드시 </a:t>
            </a:r>
            <a:r>
              <a:rPr lang="en-US" altLang="ko-KR" dirty="0"/>
              <a:t>content </a:t>
            </a:r>
            <a:r>
              <a:rPr lang="ko-KR" altLang="en-US" dirty="0"/>
              <a:t>라는 속성을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빈 값</a:t>
            </a:r>
            <a:r>
              <a:rPr lang="en-US" altLang="ko-KR" dirty="0"/>
              <a:t>(“”) </a:t>
            </a:r>
            <a:r>
              <a:rPr lang="ko-KR" altLang="en-US" dirty="0"/>
              <a:t>이라도 넣어 주어야 적용이 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en-US" altLang="ko-KR" dirty="0"/>
              <a:t>After : </a:t>
            </a:r>
            <a:r>
              <a:rPr lang="ko-KR" altLang="en-US" dirty="0"/>
              <a:t>요소의 뒤에 내용 삽입</a:t>
            </a:r>
            <a:endParaRPr lang="en-US" altLang="ko-KR" dirty="0"/>
          </a:p>
          <a:p>
            <a:pPr lvl="1"/>
            <a:r>
              <a:rPr lang="en-US" altLang="ko-KR" dirty="0"/>
              <a:t>Before : </a:t>
            </a:r>
            <a:r>
              <a:rPr lang="ko-KR" altLang="en-US" dirty="0"/>
              <a:t>요소의 앞에 내용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9673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703476" cy="6139974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6683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3" y="466725"/>
            <a:ext cx="10516411" cy="6067424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3776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&lt;div class=“box”&gt;</a:t>
            </a:r>
            <a:r>
              <a:rPr lang="ko-KR" altLang="en-US" dirty="0"/>
              <a:t>여기요</a:t>
            </a:r>
            <a:r>
              <a:rPr lang="en-US" altLang="ko-KR" dirty="0"/>
              <a:t>!&lt;/div&gt;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여기요 앞에</a:t>
            </a:r>
            <a:r>
              <a:rPr lang="en-US" altLang="ko-KR" dirty="0"/>
              <a:t>, “</a:t>
            </a:r>
            <a:r>
              <a:rPr lang="ko-KR" altLang="en-US" dirty="0"/>
              <a:t>택시</a:t>
            </a:r>
            <a:r>
              <a:rPr lang="en-US" altLang="ko-KR" dirty="0"/>
              <a:t>“ </a:t>
            </a:r>
            <a:r>
              <a:rPr lang="ko-KR" altLang="en-US" dirty="0"/>
              <a:t>넣기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겨이요 뒤에</a:t>
            </a:r>
            <a:r>
              <a:rPr lang="en-US" altLang="ko-KR" dirty="0"/>
              <a:t>, “</a:t>
            </a:r>
            <a:r>
              <a:rPr lang="ko-KR" altLang="en-US" dirty="0"/>
              <a:t>빨리</a:t>
            </a:r>
            <a:r>
              <a:rPr lang="en-US" altLang="ko-KR" dirty="0"/>
              <a:t>” </a:t>
            </a:r>
            <a:r>
              <a:rPr lang="ko-KR" altLang="en-US" dirty="0"/>
              <a:t>넣기</a:t>
            </a:r>
          </a:p>
        </p:txBody>
      </p:sp>
    </p:spTree>
    <p:extLst>
      <p:ext uri="{BB962C8B-B14F-4D97-AF65-F5344CB8AC3E}">
        <p14:creationId xmlns:p14="http://schemas.microsoft.com/office/powerpoint/2010/main" val="2430537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실제로 의미 없는 </a:t>
            </a:r>
            <a:r>
              <a:rPr lang="en-US" altLang="ko-KR" dirty="0"/>
              <a:t>HTML </a:t>
            </a:r>
            <a:r>
              <a:rPr lang="ko-KR" altLang="en-US" dirty="0"/>
              <a:t>태그를 만들지 않고 요소 삽입이 가능하여 매우 자주 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예를 들어 쇼핑몰 페이지에 메뉴에 </a:t>
            </a:r>
            <a:r>
              <a:rPr lang="en-US" altLang="ko-KR" dirty="0"/>
              <a:t>Hot, </a:t>
            </a:r>
            <a:r>
              <a:rPr lang="ko-KR" altLang="en-US" dirty="0"/>
              <a:t>추천 등을 넣기 위해 별도의 태그를 삽입 하는 것이 아니라 가상 요소 선택자를 활용하여 처리하면 편리함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542333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8725872" y="4945226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0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특정 속성만 지정</a:t>
            </a:r>
            <a:endParaRPr lang="en-US" altLang="ko-KR" dirty="0"/>
          </a:p>
          <a:p>
            <a:pPr lvl="1"/>
            <a:r>
              <a:rPr lang="ko-KR" altLang="en-US" dirty="0"/>
              <a:t>속성과 속성의 값을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5073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" y="376710"/>
            <a:ext cx="8975382" cy="61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0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6" y="461962"/>
            <a:ext cx="1000621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34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 구조</a:t>
            </a:r>
          </a:p>
        </p:txBody>
      </p:sp>
    </p:spTree>
    <p:extLst>
      <p:ext uri="{BB962C8B-B14F-4D97-AF65-F5344CB8AC3E}">
        <p14:creationId xmlns:p14="http://schemas.microsoft.com/office/powerpoint/2010/main" val="190642754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9128036-F2D6-AE81-C434-5C4A08FE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754" y="1328390"/>
            <a:ext cx="5519036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Disabled </a:t>
            </a:r>
            <a:r>
              <a:rPr lang="ko-KR" altLang="en-US" dirty="0"/>
              <a:t>속성을 가진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빨간색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속성이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값을 가지는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오렌지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속성을 가지지 않는 태그 선택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배경 파란색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A47EF-C338-1683-4D98-57C66924302D}"/>
              </a:ext>
            </a:extLst>
          </p:cNvPr>
          <p:cNvSpPr txBox="1"/>
          <p:nvPr/>
        </p:nvSpPr>
        <p:spPr>
          <a:xfrm>
            <a:off x="650289" y="1541454"/>
            <a:ext cx="5358625" cy="1169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"pw"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"000-0000-0000"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핸드폰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주민번호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311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14A33A-B002-AEA1-5DCF-D4589473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507597"/>
            <a:ext cx="10629900" cy="58428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A33D48-798E-2169-4160-10EFB2758A50}"/>
              </a:ext>
            </a:extLst>
          </p:cNvPr>
          <p:cNvSpPr/>
          <p:nvPr/>
        </p:nvSpPr>
        <p:spPr>
          <a:xfrm>
            <a:off x="6602332" y="752474"/>
            <a:ext cx="4399043" cy="403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자식 요소가 별도의 </a:t>
            </a:r>
            <a:r>
              <a:rPr lang="en-US" altLang="ko-KR" dirty="0">
                <a:solidFill>
                  <a:schemeClr val="accent2"/>
                </a:solidFill>
              </a:rPr>
              <a:t>Style </a:t>
            </a:r>
            <a:r>
              <a:rPr lang="ko-KR" altLang="en-US" dirty="0">
                <a:solidFill>
                  <a:schemeClr val="accent2"/>
                </a:solidFill>
              </a:rPr>
              <a:t>속성이 없을 경우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부모의 속성 값</a:t>
            </a:r>
            <a:r>
              <a:rPr lang="ko-KR" altLang="en-US" dirty="0"/>
              <a:t>을 그대로 </a:t>
            </a:r>
            <a:r>
              <a:rPr lang="ko-KR" altLang="en-US" dirty="0">
                <a:solidFill>
                  <a:schemeClr val="accent2"/>
                </a:solidFill>
              </a:rPr>
              <a:t>상속</a:t>
            </a:r>
            <a:r>
              <a:rPr lang="ko-KR" altLang="en-US" dirty="0"/>
              <a:t>하는 </a:t>
            </a:r>
            <a:r>
              <a:rPr lang="en-US" altLang="ko-KR" dirty="0"/>
              <a:t>CSS</a:t>
            </a:r>
            <a:r>
              <a:rPr lang="ko-KR" altLang="en-US" dirty="0"/>
              <a:t> 특성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상속이 되는 속성과 상속이 안되는 속성으로 구분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944497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강제 상속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자동 상속 되지 않는 속성의 값을 </a:t>
            </a:r>
            <a:r>
              <a:rPr lang="en-US" altLang="ko-KR" dirty="0">
                <a:solidFill>
                  <a:srgbClr val="0070C0"/>
                </a:solidFill>
              </a:rPr>
              <a:t>“inherit”</a:t>
            </a:r>
            <a:r>
              <a:rPr lang="ko-KR" altLang="en-US" dirty="0"/>
              <a:t>을 주어 부모의 </a:t>
            </a:r>
            <a:r>
              <a:rPr lang="en-US" altLang="ko-KR" dirty="0"/>
              <a:t>CSS </a:t>
            </a:r>
            <a:r>
              <a:rPr lang="ko-KR" altLang="en-US" dirty="0"/>
              <a:t>속성 값을 그대로 상속하게 하는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97672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81CDA0-B06A-B5EE-50AE-0FD9DE679A7E}"/>
              </a:ext>
            </a:extLst>
          </p:cNvPr>
          <p:cNvSpPr txBox="1"/>
          <p:nvPr/>
        </p:nvSpPr>
        <p:spPr>
          <a:xfrm>
            <a:off x="584835" y="514538"/>
            <a:ext cx="4126502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.parent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51064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ko-KR" altLang="en-US" dirty="0"/>
              <a:t> 우선 순위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CSS </a:t>
            </a:r>
            <a:r>
              <a:rPr lang="ko-KR" altLang="en-US" dirty="0"/>
              <a:t>참조 방식 우선 순위와는 다른 개념입니다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같은 </a:t>
            </a:r>
            <a:r>
              <a:rPr lang="en-US" altLang="ko-KR" dirty="0"/>
              <a:t>HTML </a:t>
            </a:r>
            <a:r>
              <a:rPr lang="ko-KR" altLang="en-US" dirty="0"/>
              <a:t>요소가 여러 선택자에 의해서 선택 되었을 경우 어떤 선택자의 </a:t>
            </a:r>
            <a:r>
              <a:rPr lang="en-US" altLang="ko-KR" dirty="0"/>
              <a:t>CSS </a:t>
            </a:r>
            <a:r>
              <a:rPr lang="ko-KR" altLang="en-US" dirty="0"/>
              <a:t>속성을 우선 적용할지 결정하는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높은 선택자가 우선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 순위 </a:t>
            </a:r>
            <a:r>
              <a:rPr lang="en-US" altLang="ko-KR" dirty="0"/>
              <a:t>: </a:t>
            </a:r>
            <a:r>
              <a:rPr lang="ko-KR" altLang="en-US" dirty="0"/>
              <a:t>점수가 같으면</a:t>
            </a:r>
            <a:r>
              <a:rPr lang="en-US" altLang="ko-KR" dirty="0"/>
              <a:t>, </a:t>
            </a:r>
            <a:r>
              <a:rPr lang="ko-KR" altLang="en-US" dirty="0"/>
              <a:t>가장 마지막에 읽힌 선택자가 우선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63460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선택자</a:t>
            </a:r>
            <a:r>
              <a:rPr lang="en-US" altLang="ko-KR" dirty="0"/>
              <a:t>,</a:t>
            </a:r>
            <a:r>
              <a:rPr lang="ko-KR" altLang="en-US" dirty="0"/>
              <a:t> 우선 순위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!important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9999999999</a:t>
            </a:r>
            <a:r>
              <a:rPr lang="ko-KR" altLang="en-US" dirty="0"/>
              <a:t>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인라인 방식 </a:t>
            </a:r>
            <a:r>
              <a:rPr lang="en-US" altLang="ko-KR" dirty="0"/>
              <a:t>: 1000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#ID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.Class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태그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 1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전체 </a:t>
            </a:r>
            <a:r>
              <a:rPr lang="ko-KR" altLang="en-US" dirty="0" err="1"/>
              <a:t>선택자</a:t>
            </a:r>
            <a:r>
              <a:rPr lang="en-US" altLang="ko-KR" dirty="0"/>
              <a:t>(*) : 0 </a:t>
            </a:r>
            <a:r>
              <a:rPr lang="ko-KR" altLang="en-US" dirty="0"/>
              <a:t>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784295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6D300B-9728-0E74-4352-10F9683F8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/>
          <a:stretch/>
        </p:blipFill>
        <p:spPr>
          <a:xfrm>
            <a:off x="1943100" y="634603"/>
            <a:ext cx="8010525" cy="55887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5D88C2-FF31-4DF2-34AA-8222E6BD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925"/>
          <a:stretch/>
        </p:blipFill>
        <p:spPr>
          <a:xfrm>
            <a:off x="476250" y="634603"/>
            <a:ext cx="1092214" cy="55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&lt;head&gt;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9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98AE80-516F-FA9E-E713-74707AD6D9D6}"/>
              </a:ext>
            </a:extLst>
          </p:cNvPr>
          <p:cNvSpPr txBox="1"/>
          <p:nvPr/>
        </p:nvSpPr>
        <p:spPr>
          <a:xfrm>
            <a:off x="511175" y="1455565"/>
            <a:ext cx="1005232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BC47888-7236-F49E-0F89-F0EAAD82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175"/>
            <a:ext cx="11260138" cy="1325563"/>
          </a:xfrm>
        </p:spPr>
        <p:txBody>
          <a:bodyPr/>
          <a:lstStyle/>
          <a:p>
            <a:r>
              <a:rPr lang="ko-KR" altLang="en-US" dirty="0"/>
              <a:t>기초 코드를 불러와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25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&lt;body&gt;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04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태그를 사용하여 사용자가 원하는 문서를 작성</a:t>
            </a:r>
          </a:p>
        </p:txBody>
      </p:sp>
    </p:spTree>
    <p:extLst>
      <p:ext uri="{BB962C8B-B14F-4D97-AF65-F5344CB8AC3E}">
        <p14:creationId xmlns:p14="http://schemas.microsoft.com/office/powerpoint/2010/main" val="162677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99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3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글자를 다루는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8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이미지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삽입하기</a:t>
            </a:r>
          </a:p>
        </p:txBody>
      </p:sp>
    </p:spTree>
    <p:extLst>
      <p:ext uri="{BB962C8B-B14F-4D97-AF65-F5344CB8AC3E}">
        <p14:creationId xmlns:p14="http://schemas.microsoft.com/office/powerpoint/2010/main" val="338446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넣어 봅시다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이미지를 넣을 때 사용하는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r>
              <a:rPr lang="ko-KR" altLang="en-US" dirty="0"/>
              <a:t>빈 요소</a:t>
            </a:r>
            <a:r>
              <a:rPr lang="en-US" altLang="ko-KR" dirty="0"/>
              <a:t>,</a:t>
            </a:r>
            <a:r>
              <a:rPr lang="ko-KR" altLang="en-US" dirty="0"/>
              <a:t> 닫는 태그가 필요하지 않음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37CB0-C44E-8FC8-2167-8637EC6E0735}"/>
              </a:ext>
            </a:extLst>
          </p:cNvPr>
          <p:cNvGrpSpPr/>
          <p:nvPr/>
        </p:nvGrpSpPr>
        <p:grpSpPr>
          <a:xfrm>
            <a:off x="1079228" y="3037166"/>
            <a:ext cx="10033544" cy="2870853"/>
            <a:chOff x="425450" y="1214879"/>
            <a:chExt cx="11341100" cy="32449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E96E8-1276-CE87-FF3E-1144DCD8E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548962-7949-A308-8628-B5C08060E9FC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026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영역 구분하기</a:t>
            </a:r>
          </a:p>
        </p:txBody>
      </p:sp>
    </p:spTree>
    <p:extLst>
      <p:ext uri="{BB962C8B-B14F-4D97-AF65-F5344CB8AC3E}">
        <p14:creationId xmlns:p14="http://schemas.microsoft.com/office/powerpoint/2010/main" val="351628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E4E81-AC76-92F9-A936-0298547B16D7}"/>
              </a:ext>
            </a:extLst>
          </p:cNvPr>
          <p:cNvSpPr txBox="1"/>
          <p:nvPr/>
        </p:nvSpPr>
        <p:spPr>
          <a:xfrm>
            <a:off x="609600" y="472665"/>
            <a:ext cx="831668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B641F-C9E2-B5AE-64A8-7BBFD16851A8}"/>
              </a:ext>
            </a:extLst>
          </p:cNvPr>
          <p:cNvSpPr txBox="1"/>
          <p:nvPr/>
        </p:nvSpPr>
        <p:spPr>
          <a:xfrm>
            <a:off x="609600" y="3019370"/>
            <a:ext cx="890016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EF4D211-9A91-4BB3-88F4-233569EE364C}"/>
              </a:ext>
            </a:extLst>
          </p:cNvPr>
          <p:cNvSpPr/>
          <p:nvPr/>
        </p:nvSpPr>
        <p:spPr>
          <a:xfrm>
            <a:off x="4354286" y="2168434"/>
            <a:ext cx="827314" cy="5486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6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65849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endParaRPr lang="en-US" altLang="ko-KR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전역 속성</a:t>
            </a:r>
          </a:p>
        </p:txBody>
      </p:sp>
    </p:spTree>
    <p:extLst>
      <p:ext uri="{BB962C8B-B14F-4D97-AF65-F5344CB8AC3E}">
        <p14:creationId xmlns:p14="http://schemas.microsoft.com/office/powerpoint/2010/main" val="4149570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태그의 전역 속성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HTML </a:t>
            </a:r>
            <a:r>
              <a:rPr lang="ko-KR" altLang="en-US" dirty="0"/>
              <a:t>태그에서 공통으로 사용할 수 있는 속성</a:t>
            </a:r>
            <a:endParaRPr lang="en-US" altLang="ko-KR" dirty="0"/>
          </a:p>
          <a:p>
            <a:r>
              <a:rPr lang="en-US" altLang="ko-KR" dirty="0"/>
              <a:t>ID : </a:t>
            </a:r>
            <a:r>
              <a:rPr lang="ko-KR" altLang="en-US" dirty="0"/>
              <a:t>요소에 </a:t>
            </a:r>
            <a:r>
              <a:rPr lang="ko-KR" altLang="en-US" dirty="0">
                <a:solidFill>
                  <a:schemeClr val="accent2"/>
                </a:solidFill>
              </a:rPr>
              <a:t>고유한</a:t>
            </a:r>
            <a:r>
              <a:rPr lang="ko-KR" altLang="en-US" dirty="0"/>
              <a:t> 이름을 부여하는 식별자 속성</a:t>
            </a:r>
            <a:endParaRPr lang="en-US" altLang="ko-KR" dirty="0"/>
          </a:p>
          <a:p>
            <a:r>
              <a:rPr lang="en-US" altLang="ko-KR" dirty="0"/>
              <a:t>CLASS : </a:t>
            </a:r>
            <a:r>
              <a:rPr lang="ko-KR" altLang="en-US" dirty="0"/>
              <a:t>요소를 그룹 별로 묶을 수 있는 식별자 속성</a:t>
            </a:r>
            <a:endParaRPr lang="en-US" altLang="ko-KR" dirty="0"/>
          </a:p>
          <a:p>
            <a:r>
              <a:rPr lang="en-US" altLang="ko-KR" dirty="0"/>
              <a:t>STYLE : CSS</a:t>
            </a:r>
            <a:r>
              <a:rPr lang="ko-KR" altLang="en-US" dirty="0"/>
              <a:t> 를 적용할 때 사용하는 속성</a:t>
            </a:r>
            <a:endParaRPr lang="en-US" altLang="ko-KR" dirty="0"/>
          </a:p>
          <a:p>
            <a:r>
              <a:rPr lang="en-US" altLang="ko-KR" dirty="0"/>
              <a:t>TITLE : </a:t>
            </a:r>
            <a:r>
              <a:rPr lang="ko-KR" altLang="en-US" dirty="0"/>
              <a:t>요소의 추가 정보를 제공하는 속성</a:t>
            </a:r>
            <a:r>
              <a:rPr lang="en-US" altLang="ko-KR" dirty="0"/>
              <a:t>, </a:t>
            </a:r>
            <a:r>
              <a:rPr lang="ko-KR" altLang="en-US" dirty="0"/>
              <a:t>이미지에 </a:t>
            </a:r>
            <a:r>
              <a:rPr lang="ko-KR" altLang="en-US" dirty="0" err="1"/>
              <a:t>툴팁</a:t>
            </a:r>
            <a:r>
              <a:rPr lang="ko-KR" altLang="en-US" dirty="0"/>
              <a:t> 제공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058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573245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꽃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latin typeface="Lora" pitchFamily="2" charset="0"/>
              </a:rPr>
              <a:t>선형성</a:t>
            </a:r>
            <a:r>
              <a:rPr lang="en-US" altLang="ko-KR" b="0" i="0" dirty="0"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effectLst/>
                <a:latin typeface="Lora" pitchFamily="2" charset="0"/>
              </a:rPr>
              <a:t>고정성의 제약에서 벗어나                  사용자가 원하는 정보를 취득할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_blank(</a:t>
            </a:r>
            <a:r>
              <a:rPr lang="ko-KR" altLang="en-US" dirty="0"/>
              <a:t>새 탭</a:t>
            </a:r>
            <a:r>
              <a:rPr lang="en-US" altLang="ko-KR" dirty="0"/>
              <a:t>) / _self(</a:t>
            </a:r>
            <a:r>
              <a:rPr lang="ko-KR" altLang="en-US" dirty="0"/>
              <a:t>현재 탭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0240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232169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선택 메뉴를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선택 메뉴</a:t>
            </a:r>
            <a:r>
              <a:rPr lang="en-US" altLang="ko-KR" dirty="0"/>
              <a:t>(</a:t>
            </a:r>
            <a:r>
              <a:rPr lang="ko-KR" altLang="en-US" dirty="0"/>
              <a:t>드롭 다운</a:t>
            </a:r>
            <a:r>
              <a:rPr lang="en-US" altLang="ko-KR" dirty="0"/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/>
              <a:t>Name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/>
              <a:t>Value 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/>
              <a:t>Selected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/>
              <a:t>Label 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/>
              <a:t>Disabled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935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보내기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40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입력을 보내는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&lt;form&gt;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사용자가 </a:t>
            </a:r>
            <a:r>
              <a:rPr lang="en-US" altLang="ko-KR" dirty="0"/>
              <a:t>HTML </a:t>
            </a:r>
            <a:r>
              <a:rPr lang="ko-KR" altLang="en-US" dirty="0"/>
              <a:t>문서에서 작성한 내용을 보내기 위해서 사용하는 태그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그런데 어디로 보내죠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서버로 보냅니다</a:t>
            </a:r>
            <a:r>
              <a:rPr lang="en-US" altLang="ko-KR" dirty="0"/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44136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B465FCF-9843-6BF0-8D78-104C697C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156"/>
            <a:ext cx="12192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77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구글 애널리틱스 소셜 로그인 레퍼러 제외하기 – Entrench Consulting">
            <a:extLst>
              <a:ext uri="{FF2B5EF4-FFF2-40B4-BE49-F238E27FC236}">
                <a16:creationId xmlns:a16="http://schemas.microsoft.com/office/drawing/2014/main" id="{E230AD21-F04D-A09C-60FA-192B6FAF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3" y="426584"/>
            <a:ext cx="3333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E39AE2B-1BF4-94DA-7943-3389251C4442}"/>
              </a:ext>
            </a:extLst>
          </p:cNvPr>
          <p:cNvSpPr/>
          <p:nvPr/>
        </p:nvSpPr>
        <p:spPr>
          <a:xfrm>
            <a:off x="4894217" y="1212668"/>
            <a:ext cx="1854925" cy="14194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REQUEST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E369-20B7-F7D2-BB47-AE929E8286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3"/>
          <a:stretch/>
        </p:blipFill>
        <p:spPr bwMode="auto">
          <a:xfrm>
            <a:off x="7651296" y="1009195"/>
            <a:ext cx="3396343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8EB0DF09-9A4F-5886-3637-EFED9435B6EC}"/>
              </a:ext>
            </a:extLst>
          </p:cNvPr>
          <p:cNvSpPr/>
          <p:nvPr/>
        </p:nvSpPr>
        <p:spPr>
          <a:xfrm>
            <a:off x="4894216" y="3558449"/>
            <a:ext cx="1854925" cy="1419496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RESPONSE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2054" name="Picture 6" descr="Javascript 12 - 입력 알림 창 Prompt : 네이버 블로그">
            <a:extLst>
              <a:ext uri="{FF2B5EF4-FFF2-40B4-BE49-F238E27FC236}">
                <a16:creationId xmlns:a16="http://schemas.microsoft.com/office/drawing/2014/main" id="{A02981CA-B3C0-9FC1-201D-137AACAC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834934"/>
            <a:ext cx="54006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7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입력을 보내는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&lt;form&gt;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3498283"/>
            <a:ext cx="11260802" cy="3112829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사용자가 보내기를 원하는 데이터를 </a:t>
            </a:r>
            <a:r>
              <a:rPr lang="en-US" altLang="ko-KR" dirty="0"/>
              <a:t>&lt;form&gt; </a:t>
            </a:r>
            <a:r>
              <a:rPr lang="ko-KR" altLang="en-US" dirty="0"/>
              <a:t>태그로 감싸고</a:t>
            </a:r>
            <a:r>
              <a:rPr lang="en-US" altLang="ko-KR" dirty="0"/>
              <a:t>, submit </a:t>
            </a:r>
            <a:r>
              <a:rPr lang="ko-KR" altLang="en-US" dirty="0"/>
              <a:t>으로 제출을 하면 됩니다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&lt;input type=“submit” /&gt; </a:t>
            </a:r>
            <a:r>
              <a:rPr lang="ko-KR" altLang="en-US" dirty="0"/>
              <a:t>을 클릭하면 </a:t>
            </a:r>
            <a:r>
              <a:rPr lang="en-US" altLang="ko-KR" dirty="0"/>
              <a:t>form </a:t>
            </a:r>
            <a:r>
              <a:rPr lang="ko-KR" altLang="en-US" dirty="0"/>
              <a:t>태그에 감싸진 </a:t>
            </a:r>
            <a:r>
              <a:rPr lang="en-US" altLang="ko-KR" dirty="0"/>
              <a:t>input </a:t>
            </a:r>
            <a:r>
              <a:rPr lang="ko-KR" altLang="en-US" dirty="0"/>
              <a:t>요소들의 데이터가 전송 됩니다</a:t>
            </a:r>
            <a:r>
              <a:rPr lang="en-US" altLang="ko-KR" dirty="0"/>
              <a:t>~!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A5A6C-8674-31C1-6529-4EDAAE9350A4}"/>
              </a:ext>
            </a:extLst>
          </p:cNvPr>
          <p:cNvSpPr txBox="1"/>
          <p:nvPr/>
        </p:nvSpPr>
        <p:spPr>
          <a:xfrm>
            <a:off x="510988" y="1397675"/>
            <a:ext cx="767506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"http://3.34.177.57:4000"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"pw"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비밀번호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제출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980AB1-B33B-00B4-D10B-D8DDEEECE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605" y="1397673"/>
            <a:ext cx="2539823" cy="196204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8331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입력을 보내는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&lt;form&gt;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/>
          </a:bodyPr>
          <a:lstStyle/>
          <a:p>
            <a:r>
              <a:rPr lang="en-US" altLang="ko-KR" dirty="0"/>
              <a:t>Action : </a:t>
            </a:r>
            <a:r>
              <a:rPr lang="ko-KR" altLang="en-US" dirty="0"/>
              <a:t>데이터를 받을 서버의 주소를 입력</a:t>
            </a:r>
            <a:endParaRPr lang="en-US" altLang="ko-KR" dirty="0"/>
          </a:p>
          <a:p>
            <a:r>
              <a:rPr lang="en-US" altLang="ko-KR" dirty="0"/>
              <a:t>Method : </a:t>
            </a:r>
            <a:r>
              <a:rPr lang="ko-KR" altLang="en-US" dirty="0"/>
              <a:t>데이터를 보내는 방식</a:t>
            </a:r>
            <a:endParaRPr lang="en-US" altLang="ko-KR" dirty="0"/>
          </a:p>
          <a:p>
            <a:pPr lvl="1"/>
            <a:r>
              <a:rPr lang="en-US" altLang="ko-KR" dirty="0"/>
              <a:t>GET : </a:t>
            </a:r>
            <a:r>
              <a:rPr lang="ko-KR" altLang="en-US" dirty="0"/>
              <a:t>서버로 부터 정보를 가져만 올 때 </a:t>
            </a:r>
            <a:r>
              <a:rPr lang="en-US" altLang="ko-KR" dirty="0"/>
              <a:t>/ </a:t>
            </a:r>
            <a:r>
              <a:rPr lang="ko-KR" altLang="en-US" dirty="0"/>
              <a:t>전달 되는 정보가 주소 창에 보임</a:t>
            </a:r>
            <a:endParaRPr lang="en-US" altLang="ko-KR" dirty="0"/>
          </a:p>
          <a:p>
            <a:pPr lvl="1"/>
            <a:r>
              <a:rPr lang="en-US" altLang="ko-KR" dirty="0"/>
              <a:t>POST : </a:t>
            </a:r>
            <a:r>
              <a:rPr lang="ko-KR" altLang="en-US" dirty="0"/>
              <a:t>서버에게 데이터를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한 후 응답을 받음</a:t>
            </a:r>
            <a:r>
              <a:rPr lang="en-US" altLang="ko-KR" dirty="0"/>
              <a:t> / </a:t>
            </a:r>
            <a:r>
              <a:rPr lang="ko-KR" altLang="en-US" dirty="0"/>
              <a:t>전달 되는 정보가 주소 창에 보이지 않음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148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ts vs. Dogs: Which Does the World Prefer? – Insurance Solved Blog |  Budget Direct">
            <a:extLst>
              <a:ext uri="{FF2B5EF4-FFF2-40B4-BE49-F238E27FC236}">
                <a16:creationId xmlns:a16="http://schemas.microsoft.com/office/drawing/2014/main" id="{6ADBACCF-FC4E-C72A-A4F7-CB13BBD9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16" y="852488"/>
            <a:ext cx="8179968" cy="4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39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FB3A63-495A-C964-50B8-FF14BE383884}"/>
              </a:ext>
            </a:extLst>
          </p:cNvPr>
          <p:cNvSpPr txBox="1"/>
          <p:nvPr/>
        </p:nvSpPr>
        <p:spPr>
          <a:xfrm>
            <a:off x="531223" y="471496"/>
            <a:ext cx="8856618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"http://3.34.177.57:4000"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"choice"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"whatever"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상관 없음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제출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49CD4-BA6C-2D83-5AE0-56ED35029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22" y="4541201"/>
            <a:ext cx="6011429" cy="10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6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4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2555433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ypertext (IEKO)">
            <a:extLst>
              <a:ext uri="{FF2B5EF4-FFF2-40B4-BE49-F238E27FC236}">
                <a16:creationId xmlns:a16="http://schemas.microsoft.com/office/drawing/2014/main" id="{A17E72FA-116F-BC16-43C8-E92715F8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6" y="2606106"/>
            <a:ext cx="6329091" cy="297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EA9AFE-B37B-9622-8F79-D0F3B97B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4" y="0"/>
            <a:ext cx="10903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85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8196" name="Picture 4" descr="사공이 많으면 배가 산으로 간다&gt;">
            <a:extLst>
              <a:ext uri="{FF2B5EF4-FFF2-40B4-BE49-F238E27FC236}">
                <a16:creationId xmlns:a16="http://schemas.microsoft.com/office/drawing/2014/main" id="{4420F004-B29F-EF6D-FC28-904C78A1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89" y="1470212"/>
            <a:ext cx="6138022" cy="49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72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</a:t>
            </a:r>
            <a:r>
              <a:rPr lang="en-US" altLang="ko-KR" dirty="0"/>
              <a:t> 3</a:t>
            </a:r>
            <a:r>
              <a:rPr lang="ko-KR" altLang="en-US" dirty="0"/>
              <a:t>대 개발자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pic>
        <p:nvPicPr>
          <p:cNvPr id="6146" name="Picture 2" descr="빌게이츠 '알츠하이머 퇴치' 1억弗 투자..5가지 전략은? - 바이오스펙테이터">
            <a:extLst>
              <a:ext uri="{FF2B5EF4-FFF2-40B4-BE49-F238E27FC236}">
                <a16:creationId xmlns:a16="http://schemas.microsoft.com/office/drawing/2014/main" id="{4B2B014D-3E07-236E-72D9-C06EC0BB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15" y="1370782"/>
            <a:ext cx="4258342" cy="31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뉴스人사이드] 스티브잡스에 가려진 천재개발자…우주전쟁에 뛰어들다 - 아시아경제">
            <a:extLst>
              <a:ext uri="{FF2B5EF4-FFF2-40B4-BE49-F238E27FC236}">
                <a16:creationId xmlns:a16="http://schemas.microsoft.com/office/drawing/2014/main" id="{BA386501-D1AE-9531-1FFC-ABFBD874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4" y="3460841"/>
            <a:ext cx="4486015" cy="30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5939C756-D70E-90C9-4ECA-C0FA5FE4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94" y="2656050"/>
            <a:ext cx="3829143" cy="38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</a:t>
            </a:r>
            <a:r>
              <a:rPr lang="en-US" altLang="ko-KR" dirty="0">
                <a:solidFill>
                  <a:schemeClr val="accent2"/>
                </a:solidFill>
              </a:rPr>
              <a:t>Linu</a:t>
            </a:r>
            <a:r>
              <a:rPr lang="en-US" altLang="ko-KR" dirty="0"/>
              <a:t>s + </a:t>
            </a:r>
            <a:r>
              <a:rPr lang="en-US" altLang="ko-KR" dirty="0" err="1"/>
              <a:t>uni</a:t>
            </a:r>
            <a:r>
              <a:rPr lang="en-US" altLang="ko-KR" dirty="0" err="1">
                <a:solidFill>
                  <a:schemeClr val="accent2"/>
                </a:solidFill>
              </a:rPr>
              <a:t>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Linux] 리눅스 주요 로그 파일 정리">
            <a:extLst>
              <a:ext uri="{FF2B5EF4-FFF2-40B4-BE49-F238E27FC236}">
                <a16:creationId xmlns:a16="http://schemas.microsoft.com/office/drawing/2014/main" id="{AB24D4C3-A7B7-6923-4678-B34F25D1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50" y="1174378"/>
            <a:ext cx="8081682" cy="53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50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05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54367965-3F0C-DCCE-CF4B-53160256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C848B0A6-EFC0-3056-67F5-0C9E0C4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94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AB43E13F-4315-8950-C61F-BA34A360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55" y="4356847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6027B6FC-FA8D-C12C-C091-8A7BCD70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68" y="4356846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25A1F52B-2CE8-9AEA-446E-CF71C687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81" y="4390462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9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026" name="Picture 2" descr="Commit trên git">
            <a:extLst>
              <a:ext uri="{FF2B5EF4-FFF2-40B4-BE49-F238E27FC236}">
                <a16:creationId xmlns:a16="http://schemas.microsoft.com/office/drawing/2014/main" id="{DB0E09AC-E928-859F-3BB5-D0FDE702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43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mmit trên git">
            <a:extLst>
              <a:ext uri="{FF2B5EF4-FFF2-40B4-BE49-F238E27FC236}">
                <a16:creationId xmlns:a16="http://schemas.microsoft.com/office/drawing/2014/main" id="{A34E2351-90F6-BDBA-B6C3-FB4B77F8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08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mmit trên git">
            <a:extLst>
              <a:ext uri="{FF2B5EF4-FFF2-40B4-BE49-F238E27FC236}">
                <a16:creationId xmlns:a16="http://schemas.microsoft.com/office/drawing/2014/main" id="{072483F3-ADB8-BA4A-EB0C-41BC622B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41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mit trên git">
            <a:extLst>
              <a:ext uri="{FF2B5EF4-FFF2-40B4-BE49-F238E27FC236}">
                <a16:creationId xmlns:a16="http://schemas.microsoft.com/office/drawing/2014/main" id="{D201C734-7D43-8B1D-62E5-63E172D5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39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mit trên git">
            <a:extLst>
              <a:ext uri="{FF2B5EF4-FFF2-40B4-BE49-F238E27FC236}">
                <a16:creationId xmlns:a16="http://schemas.microsoft.com/office/drawing/2014/main" id="{E4390D50-F38B-DD94-7148-B2471110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03" y="4749396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의 특징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폴더 단위로 관리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하나의 프로젝트 단위로 관리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Git</a:t>
            </a:r>
            <a:r>
              <a:rPr lang="ko-KR" altLang="en-US" dirty="0">
                <a:sym typeface="Wingdings" panose="05000000000000000000" pitchFamily="2" charset="2"/>
              </a:rPr>
              <a:t>에 대한 모든 정보는 </a:t>
            </a:r>
            <a:r>
              <a:rPr lang="en-US" altLang="ko-KR" dirty="0">
                <a:sym typeface="Wingdings" panose="05000000000000000000" pitchFamily="2" charset="2"/>
              </a:rPr>
              <a:t>.git</a:t>
            </a:r>
            <a:r>
              <a:rPr lang="ko-KR" altLang="en-US" dirty="0">
                <a:sym typeface="Wingdings" panose="05000000000000000000" pitchFamily="2" charset="2"/>
              </a:rPr>
              <a:t> 폴더에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일종의 블랙 박스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커밋은</a:t>
            </a:r>
            <a:r>
              <a:rPr lang="ko-KR" altLang="en-US" dirty="0">
                <a:sym typeface="Wingdings" panose="05000000000000000000" pitchFamily="2" charset="2"/>
              </a:rPr>
              <a:t> 로컬</a:t>
            </a:r>
            <a:r>
              <a:rPr lang="en-US" altLang="ko-KR" dirty="0">
                <a:sym typeface="Wingdings" panose="05000000000000000000" pitchFamily="2" charset="2"/>
              </a:rPr>
              <a:t>(= </a:t>
            </a:r>
            <a:r>
              <a:rPr lang="ko-KR" altLang="en-US" dirty="0">
                <a:sym typeface="Wingdings" panose="05000000000000000000" pitchFamily="2" charset="2"/>
              </a:rPr>
              <a:t>여러분의 컴퓨터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에서만 일어나는 행위입니다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깃 허브는 여러분의 로컬에 있는 깃 정보를 온라인에 저장해 주는 서비스를 제공하는 것입니다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깃 허브의 </a:t>
            </a:r>
            <a:r>
              <a:rPr lang="ko-KR" altLang="en-US" dirty="0" err="1">
                <a:sym typeface="Wingdings" panose="05000000000000000000" pitchFamily="2" charset="2"/>
              </a:rPr>
              <a:t>리포지토리는</a:t>
            </a:r>
            <a:r>
              <a:rPr lang="ko-KR" altLang="en-US" dirty="0">
                <a:sym typeface="Wingdings" panose="05000000000000000000" pitchFamily="2" charset="2"/>
              </a:rPr>
              <a:t> 여러분 로컬의 폴더의 개념과 같아요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깃 설치하기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88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15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913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567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09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7937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5F0572-16BE-8112-AAF5-9BF45574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40" y="0"/>
            <a:ext cx="960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4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A348D-5A82-7716-1E04-AD3C6C36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7"/>
          <a:stretch/>
        </p:blipFill>
        <p:spPr>
          <a:xfrm>
            <a:off x="384246" y="301840"/>
            <a:ext cx="7465547" cy="582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513C6-8EC2-73E4-8D37-7AFE154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5" name="Picture 2" descr="리더십, 관찰과 피드백으로 시작하라">
            <a:extLst>
              <a:ext uri="{FF2B5EF4-FFF2-40B4-BE49-F238E27FC236}">
                <a16:creationId xmlns:a16="http://schemas.microsoft.com/office/drawing/2014/main" id="{CC3C6D5A-7B3A-FEEB-1AE7-FD959155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8975325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8C28-C847-39FF-84D9-C561D960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" y="391861"/>
            <a:ext cx="7214900" cy="5708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5ECA3-5122-8ADD-E581-ACF76D5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0182BBBD-C449-75F1-B379-193F9E09C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7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FEB6-BF6F-E550-272F-22572AD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" y="329940"/>
            <a:ext cx="7537617" cy="597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A69F0-E087-83DE-6283-8B92EA77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2D092D6D-8CBC-AE91-0FE5-06D18845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14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70CB3-5DB5-96D5-421A-A1456125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2" y="367150"/>
            <a:ext cx="8320101" cy="5928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6862C-75C6-144B-E00E-2CE9262F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C8AABC93-24B7-FBA3-35E7-525365876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!?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기억 짤과 움짤 모음 - 짤봇">
            <a:extLst>
              <a:ext uri="{FF2B5EF4-FFF2-40B4-BE49-F238E27FC236}">
                <a16:creationId xmlns:a16="http://schemas.microsoft.com/office/drawing/2014/main" id="{A43B88DB-F497-C656-39EA-E62FC54C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1498939"/>
            <a:ext cx="6287240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55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243A4-868B-B271-7427-DD551528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4" y="434953"/>
            <a:ext cx="8027829" cy="5699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52DCF-6978-985E-A0B7-79D087A5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DAAEC9A3-1900-8792-03C0-47D5A9E55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2190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4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818E5-D426-2187-2C03-576619D5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0" y="346229"/>
            <a:ext cx="7960458" cy="5921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BFD27-B544-EE10-46D1-7A828860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6C8E1742-D8EA-0B19-5836-C0D1AF929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12730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477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1C1A-CE28-D082-29B9-B4DBD0A0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2" y="204186"/>
            <a:ext cx="8164673" cy="6125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2DC35C-F420-9E44-CF64-AD850E07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OBG Home - 개비스콘 짤">
            <a:extLst>
              <a:ext uri="{FF2B5EF4-FFF2-40B4-BE49-F238E27FC236}">
                <a16:creationId xmlns:a16="http://schemas.microsoft.com/office/drawing/2014/main" id="{12174257-9139-533C-3203-7C40A8DF3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E2FA5F-A19E-2CF8-07B9-92155344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18" y="335132"/>
            <a:ext cx="8412252" cy="6187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66AF97-CC24-711C-150F-F79E2F18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66B5B2FA-7250-3F54-5CE8-8BB51D7BA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11197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6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46867-4857-4412-A751-C46F5974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6" y="253934"/>
            <a:ext cx="8440893" cy="6102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4244E-2E28-72E3-FACC-3F599244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F174047C-628D-DD1A-1596-5CBF54952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3746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9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E335B3-203D-98D2-F6E3-B4B63BB5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625"/>
            <a:ext cx="12192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9A7BB26-BF2F-A234-74A9-C52190B0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HTTP</a:t>
            </a:r>
            <a:r>
              <a:rPr lang="en-US" altLang="ko-KR" dirty="0"/>
              <a:t>(Hyper Text Transfer Protocol)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0258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05B99-AE5C-37F6-957E-3C0E21D7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0" y="283162"/>
            <a:ext cx="8778378" cy="5984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EB1094-F5E1-961B-C8F6-51436016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8716C649-A9EE-0DF5-76D1-5EC09E46A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CLI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5941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DEB6E3-72F7-F3B4-47FD-8B2EAC6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62272"/>
            <a:ext cx="6484616" cy="449663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60FE2DA-1E97-AD94-C6B7-81CE7B4CA8D1}"/>
              </a:ext>
            </a:extLst>
          </p:cNvPr>
          <p:cNvSpPr/>
          <p:nvPr/>
        </p:nvSpPr>
        <p:spPr>
          <a:xfrm rot="12019861">
            <a:off x="1990143" y="471701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커밋</a:t>
            </a:r>
            <a:r>
              <a:rPr lang="ko-KR" altLang="en-US" dirty="0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18C303-DE47-D52B-7B1F-3DA6038DB0E4}"/>
              </a:ext>
            </a:extLst>
          </p:cNvPr>
          <p:cNvSpPr/>
          <p:nvPr/>
        </p:nvSpPr>
        <p:spPr>
          <a:xfrm rot="12019861">
            <a:off x="1990142" y="573244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57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깃 </a:t>
            </a:r>
            <a:r>
              <a:rPr lang="ko-KR" altLang="en-US" dirty="0" err="1"/>
              <a:t>커밋</a:t>
            </a:r>
            <a:r>
              <a:rPr lang="ko-KR" altLang="en-US" dirty="0"/>
              <a:t>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 </a:t>
            </a:r>
            <a:r>
              <a:rPr lang="ko-KR" altLang="en-US" dirty="0" err="1"/>
              <a:t>커밋을</a:t>
            </a:r>
            <a:r>
              <a:rPr lang="ko-KR" altLang="en-US" dirty="0"/>
              <a:t> 위한 빈 폴더 만들기</a:t>
            </a:r>
            <a:endParaRPr lang="en-US" altLang="ko-KR" dirty="0"/>
          </a:p>
          <a:p>
            <a:r>
              <a:rPr lang="ko-KR" altLang="en-US" dirty="0"/>
              <a:t>해당 폴더에 </a:t>
            </a:r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해당 폴더에 </a:t>
            </a:r>
            <a:r>
              <a:rPr lang="en-US" altLang="ko-KR" dirty="0"/>
              <a:t>test.html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각각의 파일을 수정하고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같은 작업을 깃 허브 데스크탑으로도 수행</a:t>
            </a:r>
            <a:r>
              <a:rPr lang="en-US" altLang="ko-KR" dirty="0"/>
              <a:t> (</a:t>
            </a:r>
            <a:r>
              <a:rPr lang="ko-KR" altLang="en-US" dirty="0"/>
              <a:t>별도의 폴더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417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윈도우 바이러스 제거하는 방법 : 네이버 블로그">
            <a:extLst>
              <a:ext uri="{FF2B5EF4-FFF2-40B4-BE49-F238E27FC236}">
                <a16:creationId xmlns:a16="http://schemas.microsoft.com/office/drawing/2014/main" id="{AA331FBC-E35D-3E86-CEB1-58FB947E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0" y="426960"/>
            <a:ext cx="5336960" cy="30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역대 최악의 세계 10대 컴퓨터 바이러스">
            <a:extLst>
              <a:ext uri="{FF2B5EF4-FFF2-40B4-BE49-F238E27FC236}">
                <a16:creationId xmlns:a16="http://schemas.microsoft.com/office/drawing/2014/main" id="{F2CDD963-CF00-14AD-6F78-91170654E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51" y="1246943"/>
            <a:ext cx="48672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샷건(신조어) (r128 판) - 나무위키">
            <a:extLst>
              <a:ext uri="{FF2B5EF4-FFF2-40B4-BE49-F238E27FC236}">
                <a16:creationId xmlns:a16="http://schemas.microsoft.com/office/drawing/2014/main" id="{D7ADB696-E44D-D453-E68B-AB6425D9B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49" y="2757903"/>
            <a:ext cx="5888299" cy="39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5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클라우드 서비스의 빠른 성장과 시사점 - Ericssion-LG Enterprise">
            <a:extLst>
              <a:ext uri="{FF2B5EF4-FFF2-40B4-BE49-F238E27FC236}">
                <a16:creationId xmlns:a16="http://schemas.microsoft.com/office/drawing/2014/main" id="{DA71CA50-85A4-4965-619E-587A4C96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2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] GitHub 정리하기">
            <a:extLst>
              <a:ext uri="{FF2B5EF4-FFF2-40B4-BE49-F238E27FC236}">
                <a16:creationId xmlns:a16="http://schemas.microsoft.com/office/drawing/2014/main" id="{82F5E462-6EF9-A6B2-AB8C-084CEC22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384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9EC81-92E7-17CB-F4B5-56533FF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39" y="802417"/>
            <a:ext cx="2648320" cy="866896"/>
          </a:xfrm>
          <a:prstGeom prst="rect">
            <a:avLst/>
          </a:prstGeom>
        </p:spPr>
      </p:pic>
      <p:sp>
        <p:nvSpPr>
          <p:cNvPr id="7" name="구름 6">
            <a:extLst>
              <a:ext uri="{FF2B5EF4-FFF2-40B4-BE49-F238E27FC236}">
                <a16:creationId xmlns:a16="http://schemas.microsoft.com/office/drawing/2014/main" id="{683423BF-4585-F5B7-55ED-1D0F6704A923}"/>
              </a:ext>
            </a:extLst>
          </p:cNvPr>
          <p:cNvSpPr/>
          <p:nvPr/>
        </p:nvSpPr>
        <p:spPr>
          <a:xfrm>
            <a:off x="3845016" y="2466960"/>
            <a:ext cx="4806765" cy="3083185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27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원격 저장소 생성하기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3284D5-E289-A54A-EDCF-4E7CFCFA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7" y="1422789"/>
            <a:ext cx="3324689" cy="3524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1B7B9A-4A0B-07EC-755C-F5443363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71" y="1422789"/>
            <a:ext cx="5153744" cy="410584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E836A3A-B164-0EE2-22B3-9834344CC5A0}"/>
              </a:ext>
            </a:extLst>
          </p:cNvPr>
          <p:cNvSpPr/>
          <p:nvPr/>
        </p:nvSpPr>
        <p:spPr>
          <a:xfrm rot="12019861">
            <a:off x="3522852" y="226990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06D2B74-2720-3FC4-2ADB-4F763613EFA5}"/>
              </a:ext>
            </a:extLst>
          </p:cNvPr>
          <p:cNvSpPr/>
          <p:nvPr/>
        </p:nvSpPr>
        <p:spPr>
          <a:xfrm rot="12019861">
            <a:off x="8286440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0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29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 문법</a:t>
            </a:r>
          </a:p>
        </p:txBody>
      </p:sp>
    </p:spTree>
    <p:extLst>
      <p:ext uri="{BB962C8B-B14F-4D97-AF65-F5344CB8AC3E}">
        <p14:creationId xmlns:p14="http://schemas.microsoft.com/office/powerpoint/2010/main" val="9656416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FF4430-4CF1-2EBF-2D2F-CFF4DD1C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147179"/>
            <a:ext cx="11755491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800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50D9D-67EC-D7FB-CD56-9C9A664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9" y="1502446"/>
            <a:ext cx="6659328" cy="44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09" y="218233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764358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270628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42C38-51D7-FF1E-4AAE-0FB2E760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1517800"/>
            <a:ext cx="6760007" cy="479020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936523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7D684-5557-A84B-9E37-6DB251006C60}"/>
              </a:ext>
            </a:extLst>
          </p:cNvPr>
          <p:cNvSpPr/>
          <p:nvPr/>
        </p:nvSpPr>
        <p:spPr>
          <a:xfrm>
            <a:off x="6802761" y="4181827"/>
            <a:ext cx="701336" cy="144162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05D133-2CEA-9D69-BBBA-B46A68106926}"/>
              </a:ext>
            </a:extLst>
          </p:cNvPr>
          <p:cNvGrpSpPr/>
          <p:nvPr/>
        </p:nvGrpSpPr>
        <p:grpSpPr>
          <a:xfrm>
            <a:off x="8912335" y="3798102"/>
            <a:ext cx="3184414" cy="2509902"/>
            <a:chOff x="8912335" y="3798102"/>
            <a:chExt cx="3184414" cy="25099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33D94-D85F-348B-54AA-08F9847F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368" t="47603"/>
            <a:stretch/>
          </p:blipFill>
          <p:spPr>
            <a:xfrm>
              <a:off x="8912335" y="3798102"/>
              <a:ext cx="2949524" cy="25099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BB7B20-4604-F7D6-8F04-D05A49DD4AD8}"/>
                </a:ext>
              </a:extLst>
            </p:cNvPr>
            <p:cNvSpPr/>
            <p:nvPr/>
          </p:nvSpPr>
          <p:spPr>
            <a:xfrm>
              <a:off x="11545272" y="3974857"/>
              <a:ext cx="551477" cy="1441624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122" y="1328390"/>
            <a:ext cx="7208668" cy="5529609"/>
          </a:xfrm>
        </p:spPr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은 여러분의 컴퓨터에서만 일어나는 일입니다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온라인에 해당 내역을 올리지 않으면 </a:t>
            </a:r>
            <a:r>
              <a:rPr lang="en-US" altLang="ko-KR" dirty="0" err="1"/>
              <a:t>github</a:t>
            </a:r>
            <a:r>
              <a:rPr lang="ko-KR" altLang="en-US" dirty="0"/>
              <a:t>은 아무것도 모르는 거죠</a:t>
            </a:r>
          </a:p>
        </p:txBody>
      </p:sp>
      <p:pic>
        <p:nvPicPr>
          <p:cNvPr id="4098" name="Picture 2" descr="모르는데 어떻게 가요? - Home | Facebook">
            <a:extLst>
              <a:ext uri="{FF2B5EF4-FFF2-40B4-BE49-F238E27FC236}">
                <a16:creationId xmlns:a16="http://schemas.microsoft.com/office/drawing/2014/main" id="{89664B22-432E-2B03-5FEC-822E2345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7" y="1530751"/>
            <a:ext cx="3689851" cy="42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6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 여러분의 </a:t>
            </a:r>
            <a:r>
              <a:rPr lang="ko-KR" altLang="en-US" dirty="0" err="1"/>
              <a:t>커밋</a:t>
            </a:r>
            <a:r>
              <a:rPr lang="ko-KR" altLang="en-US" dirty="0"/>
              <a:t> 내역을 올리려면 반드시 </a:t>
            </a:r>
            <a:r>
              <a:rPr lang="en-US" altLang="ko-KR" dirty="0"/>
              <a:t>push</a:t>
            </a:r>
            <a:r>
              <a:rPr lang="ko-KR" altLang="en-US" dirty="0"/>
              <a:t>를 해주어야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이 관리하는 폴더 하나</a:t>
            </a:r>
            <a:r>
              <a:rPr lang="en-US" altLang="ko-KR" dirty="0"/>
              <a:t>(=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리포지토리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두 개를 하나에 올리면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코드의 변화를 추적하는 깃의 특성상 황당하겠죠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자동차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대의 블랙 박스를 하나의 블랙 박스에 넣는 것과 비슷합니다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13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871C34-8041-2A46-B81C-0C1FF33D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84" y="1428471"/>
            <a:ext cx="7754432" cy="327705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7114038" y="2934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904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8258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!(Push)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“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2788579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window!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3979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0A93EA-D949-2A26-F00C-5859F659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86" y="621457"/>
            <a:ext cx="3896269" cy="362953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BF2088C-22A5-C438-E239-39982409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66" y="621457"/>
            <a:ext cx="6625024" cy="60409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인터넷 브라우저로 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깃허브에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로그인을 하면 인증이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혹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여기서 다른 진행이 된다면 잠시 기다려 주세요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9334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3504</Words>
  <Application>Microsoft Office PowerPoint</Application>
  <PresentationFormat>와이드스크린</PresentationFormat>
  <Paragraphs>528</Paragraphs>
  <Slides>202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202</vt:i4>
      </vt:variant>
    </vt:vector>
  </HeadingPairs>
  <TitlesOfParts>
    <vt:vector size="213" baseType="lpstr">
      <vt:lpstr>강한공군체 Medium</vt:lpstr>
      <vt:lpstr>강한공군체 Bold</vt:lpstr>
      <vt:lpstr>ROKAF SLAB SERIF MEDIUM</vt:lpstr>
      <vt:lpstr>Arial</vt:lpstr>
      <vt:lpstr>한컴 말랑말랑 Regular</vt:lpstr>
      <vt:lpstr>Lora</vt:lpstr>
      <vt:lpstr>맑은 고딕</vt:lpstr>
      <vt:lpstr>Mosk Bold 700</vt:lpstr>
      <vt:lpstr>Consolas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HyperText Markup Language</vt:lpstr>
      <vt:lpstr>HyperText Markup Language</vt:lpstr>
      <vt:lpstr>탄생! 인터넷(International Network)</vt:lpstr>
      <vt:lpstr>HTTP(Hyper Text Transfer Protocol)</vt:lpstr>
      <vt:lpstr>PowerPoint 프레젠테이션</vt:lpstr>
      <vt:lpstr>HTML 기본 문법, 요소(Element)</vt:lpstr>
      <vt:lpstr>PowerPoint 프레젠테이션</vt:lpstr>
      <vt:lpstr>HTML 기본 문법, 중첩(Nested)</vt:lpstr>
      <vt:lpstr>PowerPoint 프레젠테이션</vt:lpstr>
      <vt:lpstr>PowerPoint 프레젠테이션</vt:lpstr>
      <vt:lpstr>PowerPoint 프레젠테이션</vt:lpstr>
      <vt:lpstr>HTML 기본 문법, 주석(Comments)</vt:lpstr>
      <vt:lpstr>PowerPoint 프레젠테이션</vt:lpstr>
      <vt:lpstr>PowerPoint 프레젠테이션</vt:lpstr>
      <vt:lpstr>PowerPoint 프레젠테이션</vt:lpstr>
      <vt:lpstr>HTML 구조 설명</vt:lpstr>
      <vt:lpstr>PowerPoint 프레젠테이션</vt:lpstr>
      <vt:lpstr>기초 코드를 불러와 봅시다!</vt:lpstr>
      <vt:lpstr>PowerPoint 프레젠테이션</vt:lpstr>
      <vt:lpstr>&lt;body&gt; 태그</vt:lpstr>
      <vt:lpstr>PowerPoint 프레젠테이션</vt:lpstr>
      <vt:lpstr>PowerPoint 프레젠테이션</vt:lpstr>
      <vt:lpstr>PowerPoint 프레젠테이션</vt:lpstr>
      <vt:lpstr>이미지를 넣어 봅시다!</vt:lpstr>
      <vt:lpstr>PowerPoint 프레젠테이션</vt:lpstr>
      <vt:lpstr>PowerPoint 프레젠테이션</vt:lpstr>
      <vt:lpstr>PowerPoint 프레젠테이션</vt:lpstr>
      <vt:lpstr>태그의 전역 속성</vt:lpstr>
      <vt:lpstr>PowerPoint 프레젠테이션</vt:lpstr>
      <vt:lpstr>HTML의 꽃 하이퍼링크, &lt;a&gt;</vt:lpstr>
      <vt:lpstr>PowerPoint 프레젠테이션</vt:lpstr>
      <vt:lpstr>목록, &lt;ul&gt;&lt;/ul&gt; or &lt;ol&gt;&lt;/ol&gt;</vt:lpstr>
      <vt:lpstr>PowerPoint 프레젠테이션</vt:lpstr>
      <vt:lpstr>선택 메뉴를 만드는, &lt;select&gt;</vt:lpstr>
      <vt:lpstr> 입력 값 받기! &lt;input&gt;</vt:lpstr>
      <vt:lpstr>PowerPoint 프레젠테이션</vt:lpstr>
      <vt:lpstr>PowerPoint 프레젠테이션</vt:lpstr>
      <vt:lpstr>사용자 입력을 보내는, &lt;form&gt;</vt:lpstr>
      <vt:lpstr>PowerPoint 프레젠테이션</vt:lpstr>
      <vt:lpstr>PowerPoint 프레젠테이션</vt:lpstr>
      <vt:lpstr>사용자 입력을 보내는, &lt;form&gt;</vt:lpstr>
      <vt:lpstr>사용자 입력을 보내는, &lt;form&gt;</vt:lpstr>
      <vt:lpstr>PowerPoint 프레젠테이션</vt:lpstr>
      <vt:lpstr>PowerPoint 프레젠테이션</vt:lpstr>
      <vt:lpstr>PowerPoint 프레젠테이션</vt:lpstr>
      <vt:lpstr>PowerPoint 프레젠테이션</vt:lpstr>
      <vt:lpstr>VCS(Version Control System)</vt:lpstr>
      <vt:lpstr>세계 3대 개발자!?</vt:lpstr>
      <vt:lpstr>Linus Benedict Torvalds</vt:lpstr>
      <vt:lpstr>Linux(Linus + unix)</vt:lpstr>
      <vt:lpstr>VCS(Version Control System)</vt:lpstr>
      <vt:lpstr>Git이 하는 일은!</vt:lpstr>
      <vt:lpstr>버전 관리</vt:lpstr>
      <vt:lpstr>버전 관리</vt:lpstr>
      <vt:lpstr>Git의 특징!</vt:lpstr>
      <vt:lpstr>PowerPoint 프레젠테이션</vt:lpstr>
      <vt:lpstr>Git, 설치하기(Windows)</vt:lpstr>
      <vt:lpstr>Git, 설치하기(Windows)</vt:lpstr>
      <vt:lpstr>Git, 설치하기(Mac)</vt:lpstr>
      <vt:lpstr>PowerPoint 프레젠테이션</vt:lpstr>
      <vt:lpstr>PowerPoint 프레젠테이션</vt:lpstr>
      <vt:lpstr>PowerPoint 프레젠테이션</vt:lpstr>
      <vt:lpstr>Git hub 사용을 위한 세팅 시작!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 메시지!?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커밋하기 on CLI</vt:lpstr>
      <vt:lpstr>Git, 커밋하기 on GUI</vt:lpstr>
      <vt:lpstr>실습, 깃 커밋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원격 저장소 생성하기</vt:lpstr>
      <vt:lpstr>PowerPoint 프레젠테이션</vt:lpstr>
      <vt:lpstr>PowerPoint 프레젠테이션</vt:lpstr>
      <vt:lpstr>PowerPoint 프레젠테이션</vt:lpstr>
      <vt:lpstr>Push, 온라인에 깃을 저장하자!</vt:lpstr>
      <vt:lpstr>Push, 온라인에 깃을 저장하자!</vt:lpstr>
      <vt:lpstr>Github 에 올리기! – Repo 생성</vt:lpstr>
      <vt:lpstr>Github 에 올리기! – 안내 따라하기!</vt:lpstr>
      <vt:lpstr>Github 에 올리기!(Push) </vt:lpstr>
      <vt:lpstr>PowerPoint 프레젠테이션</vt:lpstr>
      <vt:lpstr>PowerPoint 프레젠테이션</vt:lpstr>
      <vt:lpstr>PowerPoint 프레젠테이션</vt:lpstr>
      <vt:lpstr>PowerPoint 프레젠테이션</vt:lpstr>
      <vt:lpstr>Access Token 발행!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For Windows</vt:lpstr>
      <vt:lpstr>For Mac</vt:lpstr>
      <vt:lpstr>PowerPoint 프레젠테이션</vt:lpstr>
      <vt:lpstr>Git, 푸쉬하기 on GUI</vt:lpstr>
      <vt:lpstr>블랙 박스와 비슷합니다!</vt:lpstr>
      <vt:lpstr>실습, 깃 푸쉬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그래서 HTML에 Style을 입히고자</vt:lpstr>
      <vt:lpstr>PowerPoint 프레젠테이션</vt:lpstr>
      <vt:lpstr>百聞不如一見</vt:lpstr>
      <vt:lpstr>PowerPoint 프레젠테이션</vt:lpstr>
      <vt:lpstr>CSS를 적용하는 방식</vt:lpstr>
      <vt:lpstr>인라인(inline) 방식은 불편해요!!</vt:lpstr>
      <vt:lpstr>그래서 탄생! 내장 Style</vt:lpstr>
      <vt:lpstr>CSS의 기본 문법!</vt:lpstr>
      <vt:lpstr>CSS의 주석</vt:lpstr>
      <vt:lpstr>내장 Style 의 한계</vt:lpstr>
      <vt:lpstr>그래서 탄생! 링크 방식</vt:lpstr>
      <vt:lpstr>그래서 탄생! 링크 방식</vt:lpstr>
      <vt:lpstr>그래서 탄생! @import 방식</vt:lpstr>
      <vt:lpstr>3가지 CSS 참조 방식 </vt:lpstr>
      <vt:lpstr>실습, 모든 CSS 적용 방법 해보기</vt:lpstr>
      <vt:lpstr>PowerPoint 프레젠테이션</vt:lpstr>
      <vt:lpstr>PowerPoint 프레젠테이션</vt:lpstr>
      <vt:lpstr>“빨간, 파란, 초록색으로 예쁘게 칠해주세요”</vt:lpstr>
      <vt:lpstr>PowerPoint 프레젠테이션</vt:lpstr>
      <vt:lpstr>“A는 빨간색 B는 파란색 C는 초록색으로 예쁘게 칠해주세요!”</vt:lpstr>
      <vt:lpstr>PowerPoint 프레젠테이션</vt:lpstr>
      <vt:lpstr>CSS를 적용 할 때도 어떤 곳에 적용할 지 정확하게 불러주는 것이 중요합니다~!</vt:lpstr>
      <vt:lpstr>PowerPoint 프레젠테이션</vt:lpstr>
      <vt:lpstr>CSS, 선택자(Selector)</vt:lpstr>
      <vt:lpstr>CSS, 속성(Property)</vt:lpstr>
      <vt:lpstr>CSS, 값(Value)</vt:lpstr>
      <vt:lpstr>PowerPoint 프레젠테이션</vt:lpstr>
      <vt:lpstr>기본 선택자!</vt:lpstr>
      <vt:lpstr>PowerPoint 프레젠테이션</vt:lpstr>
      <vt:lpstr>PowerPoint 프레젠테이션</vt:lpstr>
      <vt:lpstr>PowerPoint 프레젠테이션</vt:lpstr>
      <vt:lpstr>PowerPoint 프레젠테이션</vt:lpstr>
      <vt:lpstr>실습, 기본 선택자 활용</vt:lpstr>
      <vt:lpstr>PowerPoint 프레젠테이션</vt:lpstr>
      <vt:lpstr>복합 선택자!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일치 선택자 활용</vt:lpstr>
      <vt:lpstr>PowerPoint 프레젠테이션</vt:lpstr>
      <vt:lpstr>가상 클래스 선택자!</vt:lpstr>
      <vt:lpstr>PowerPoint 프레젠테이션</vt:lpstr>
      <vt:lpstr>PowerPoint 프레젠테이션</vt:lpstr>
      <vt:lpstr>PowerPoint 프레젠테이션</vt:lpstr>
      <vt:lpstr>Focus가 안되는 요소에 강제로 추가하기!</vt:lpstr>
      <vt:lpstr>실습, 가상 클래스 선택자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가상 클래스 선택자 2</vt:lpstr>
      <vt:lpstr>PowerPoint 프레젠테이션</vt:lpstr>
      <vt:lpstr>가상 요소 선택자!</vt:lpstr>
      <vt:lpstr>PowerPoint 프레젠테이션</vt:lpstr>
      <vt:lpstr>PowerPoint 프레젠테이션</vt:lpstr>
      <vt:lpstr>실습, 가상 요소 선택자 </vt:lpstr>
      <vt:lpstr>가상 요소 선택자!</vt:lpstr>
      <vt:lpstr>PowerPoint 프레젠테이션</vt:lpstr>
      <vt:lpstr>속성 선택자!</vt:lpstr>
      <vt:lpstr>PowerPoint 프레젠테이션</vt:lpstr>
      <vt:lpstr>PowerPoint 프레젠테이션</vt:lpstr>
      <vt:lpstr>실습, 가상 요소 선택자 </vt:lpstr>
      <vt:lpstr>PowerPoint 프레젠테이션</vt:lpstr>
      <vt:lpstr>PowerPoint 프레젠테이션</vt:lpstr>
      <vt:lpstr>스타일 상속!</vt:lpstr>
      <vt:lpstr>PowerPoint 프레젠테이션</vt:lpstr>
      <vt:lpstr>강제 상속!</vt:lpstr>
      <vt:lpstr>PowerPoint 프레젠테이션</vt:lpstr>
      <vt:lpstr>선택자 우선 순위!</vt:lpstr>
      <vt:lpstr>PowerPoint 프레젠테이션</vt:lpstr>
      <vt:lpstr>PowerPoint 프레젠테이션</vt:lpstr>
      <vt:lpstr>선택자, 우선 순위 점수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167</cp:revision>
  <dcterms:created xsi:type="dcterms:W3CDTF">2022-05-29T13:34:07Z</dcterms:created>
  <dcterms:modified xsi:type="dcterms:W3CDTF">2023-01-26T18:40:40Z</dcterms:modified>
</cp:coreProperties>
</file>